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4"/>
  </p:notesMasterIdLst>
  <p:handoutMasterIdLst>
    <p:handoutMasterId r:id="rId25"/>
  </p:handoutMasterIdLst>
  <p:sldIdLst>
    <p:sldId id="271" r:id="rId3"/>
    <p:sldId id="256" r:id="rId4"/>
    <p:sldId id="257" r:id="rId5"/>
    <p:sldId id="276" r:id="rId6"/>
    <p:sldId id="277" r:id="rId7"/>
    <p:sldId id="278" r:id="rId8"/>
    <p:sldId id="279" r:id="rId9"/>
    <p:sldId id="280" r:id="rId10"/>
    <p:sldId id="283" r:id="rId11"/>
    <p:sldId id="281" r:id="rId12"/>
    <p:sldId id="282" r:id="rId13"/>
    <p:sldId id="284" r:id="rId14"/>
    <p:sldId id="285" r:id="rId15"/>
    <p:sldId id="286" r:id="rId16"/>
    <p:sldId id="289" r:id="rId17"/>
    <p:sldId id="287" r:id="rId18"/>
    <p:sldId id="288" r:id="rId19"/>
    <p:sldId id="290" r:id="rId20"/>
    <p:sldId id="291" r:id="rId21"/>
    <p:sldId id="292" r:id="rId22"/>
    <p:sldId id="293"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92">
          <p15:clr>
            <a:srgbClr val="A4A3A4"/>
          </p15:clr>
        </p15:guide>
        <p15:guide id="3" orient="horz" pos="1152">
          <p15:clr>
            <a:srgbClr val="A4A3A4"/>
          </p15:clr>
        </p15:guide>
        <p15:guide id="4" orient="horz" pos="3168">
          <p15:clr>
            <a:srgbClr val="A4A3A4"/>
          </p15:clr>
        </p15:guide>
        <p15:guide id="5" pos="3839">
          <p15:clr>
            <a:srgbClr val="A4A3A4"/>
          </p15:clr>
        </p15:guide>
        <p15:guide id="6" pos="815">
          <p15:clr>
            <a:srgbClr val="A4A3A4"/>
          </p15:clr>
        </p15:guide>
        <p15:guide id="7" pos="6863">
          <p15:clr>
            <a:srgbClr val="A4A3A4"/>
          </p15:clr>
        </p15:guide>
        <p15:guide id="8" pos="959">
          <p15:clr>
            <a:srgbClr val="A4A3A4"/>
          </p15:clr>
        </p15:guide>
        <p15:guide id="9" pos="6719">
          <p15:clr>
            <a:srgbClr val="A4A3A4"/>
          </p15:clr>
        </p15:guide>
        <p15:guide id="10" pos="4991">
          <p15:clr>
            <a:srgbClr val="A4A3A4"/>
          </p15:clr>
        </p15:guide>
        <p15:guide id="11" pos="671">
          <p15:clr>
            <a:srgbClr val="A4A3A4"/>
          </p15:clr>
        </p15:guide>
        <p15:guide id="12" pos="7007">
          <p15:clr>
            <a:srgbClr val="A4A3A4"/>
          </p15:clr>
        </p15:guide>
        <p15:guide id="13" pos="35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70" d="100"/>
          <a:sy n="70" d="100"/>
        </p:scale>
        <p:origin x="456" y="60"/>
      </p:cViewPr>
      <p:guideLst>
        <p:guide orient="horz" pos="2160"/>
        <p:guide orient="horz" pos="3792"/>
        <p:guide orient="horz" pos="1152"/>
        <p:guide orient="horz" pos="3168"/>
        <p:guide pos="3839"/>
        <p:guide pos="815"/>
        <p:guide pos="6863"/>
        <p:guide pos="959"/>
        <p:guide pos="6719"/>
        <p:guide pos="4991"/>
        <p:guide pos="671"/>
        <p:guide pos="7007"/>
        <p:guide pos="3503"/>
      </p:guideLst>
    </p:cSldViewPr>
  </p:slideViewPr>
  <p:notesTextViewPr>
    <p:cViewPr>
      <p:scale>
        <a:sx n="1" d="1"/>
        <a:sy n="1" d="1"/>
      </p:scale>
      <p:origin x="0" y="0"/>
    </p:cViewPr>
  </p:notesTextViewPr>
  <p:notesViewPr>
    <p:cSldViewPr>
      <p:cViewPr varScale="1">
        <p:scale>
          <a:sx n="80" d="100"/>
          <a:sy n="80" d="100"/>
        </p:scale>
        <p:origin x="145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de-DE" smtClean="0"/>
              <a:pPr/>
              <a:t>20.02.2019</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lang="de-DE" smtClean="0"/>
              <a:pPr/>
              <a:t>‹Nr.›</a:t>
            </a:fld>
            <a:endParaRPr lang="de-DE" dirty="0"/>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de-DE" smtClean="0"/>
              <a:pPr/>
              <a:t>20.02.2019</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Kopfzeil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lang="de-DE" smtClean="0"/>
              <a:pPr/>
              <a:t>‹Nr.›</a:t>
            </a:fld>
            <a:endParaRPr lang="de-DE" dirty="0"/>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lgn="r" defTabSz="914400">
              <a:buNone/>
            </a:pPr>
            <a:fld id="{3A2CC701-D80A-463B-8415-A85485312088}" type="slidenum">
              <a:rPr lang="de-DE" sz="1200" b="0" i="0">
                <a:solidFill>
                  <a:schemeClr val="tx1"/>
                </a:solidFill>
                <a:latin typeface="Constantia"/>
                <a:ea typeface="+mn-ea"/>
                <a:cs typeface="+mn-cs"/>
              </a:rPr>
              <a:pPr algn="r" defTabSz="914400">
                <a:buNone/>
              </a:pPr>
              <a:t>3</a:t>
            </a:fld>
            <a:endParaRPr lang="en-US"/>
          </a:p>
        </p:txBody>
      </p:sp>
    </p:spTree>
    <p:extLst>
      <p:ext uri="{BB962C8B-B14F-4D97-AF65-F5344CB8AC3E}">
        <p14:creationId xmlns:p14="http://schemas.microsoft.com/office/powerpoint/2010/main" val="413679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3">
        <a:schemeClr val="bg2"/>
      </p:bgRef>
    </p:bg>
    <p:spTree>
      <p:nvGrpSpPr>
        <p:cNvPr id="1" name=""/>
        <p:cNvGrpSpPr/>
        <p:nvPr/>
      </p:nvGrpSpPr>
      <p:grpSpPr>
        <a:xfrm>
          <a:off x="0" y="0"/>
          <a:ext cx="0" cy="0"/>
          <a:chOff x="0" y="0"/>
          <a:chExt cx="0" cy="0"/>
        </a:xfrm>
      </p:grpSpPr>
      <p:sp>
        <p:nvSpPr>
          <p:cNvPr id="1184" name="Freihand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185" name="Freihand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53" name="Gruppieren 1352"/>
          <p:cNvGrpSpPr/>
          <p:nvPr/>
        </p:nvGrpSpPr>
        <p:grpSpPr>
          <a:xfrm>
            <a:off x="-7620" y="5268913"/>
            <a:ext cx="2498725" cy="1612900"/>
            <a:chOff x="0" y="5268913"/>
            <a:chExt cx="2498725" cy="1612900"/>
          </a:xfrm>
        </p:grpSpPr>
        <p:sp>
          <p:nvSpPr>
            <p:cNvPr id="1220" name="Freihand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21" name="Freihand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22" name="Freihand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23" name="Freihand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24" name="Freihand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25" name="Freihand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26" name="Freihand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28" name="Freihand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29" name="Freihand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30" name="Freihand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31" name="Freihand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32" name="Freihand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33" name="Freihand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34" name="Freihand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35" name="Freihand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36" name="Freihand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37" name="Freihand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38" name="Freihand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39" name="Freihand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40" name="Freihand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41" name="Freihand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42" name="Freihand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43" name="Freihand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44" name="Freihand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45" name="Freihand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46" name="Freihand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47" name="Freihand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48" name="Freihand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49" name="Freihand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50" name="Freihand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51" name="Freihand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52" name="Freihand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53" name="Freihand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54" name="Freihand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55" name="Freihand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56" name="Freihand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57" name="Freihand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58" name="Freihand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59" name="Freihand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60" name="Freihand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61" name="Freihand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62" name="Freihand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63" name="Freihand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64" name="Freihand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65" name="Freihand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66" name="Freihand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67" name="Freihand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68" name="Freihand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69" name="Freihand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70" name="Freihand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71" name="Freihand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72" name="Freihand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73" name="Freihand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74" name="Freihand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75" name="Freihand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76" name="Freihand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77" name="Freihand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78" name="Freihand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79" name="Freihand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80" name="Freihand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81" name="Freihand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82" name="Freihand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83" name="Freihand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84" name="Freihand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85" name="Freihand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86" name="Freihand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87" name="Freihand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88" name="Freihand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89" name="Freihand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90" name="Freihand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91" name="Freihand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92" name="Freihand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93" name="Freihand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94" name="Freihand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95" name="Freihand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96" name="Freihand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97" name="Freihand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98" name="Freihand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299" name="Freihand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00" name="Freihand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01" name="Freihand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02" name="Freihand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03" name="Freihand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04" name="Freihand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05" name="Freihand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06" name="Freihand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07" name="Freihand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08" name="Freihand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09" name="Freihand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10" name="Freihand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11" name="Freihand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12" name="Freihand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13" name="Freihand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14" name="Freihand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15" name="Freihand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16" name="Freihand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17" name="Freihand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18" name="Freihand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19" name="Freihand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20" name="Freihand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21" name="Freihand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22" name="Freihand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23" name="Freihand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24" name="Freihand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25" name="Freihand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26" name="Freihand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27" name="Freihand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28" name="Freihand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29" name="Freihand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30" name="Freihand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31" name="Freihand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32" name="Freihand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33" name="Freihand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34" name="Freihand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35" name="Freihand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36" name="Freihand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37" name="Freihand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38" name="Freihand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39" name="Freihand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45" name="Freihand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sp>
          <p:nvSpPr>
            <p:cNvPr id="1346" name="Freihand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de-DE" dirty="0"/>
            </a:p>
          </p:txBody>
        </p:sp>
      </p:grpSp>
      <p:sp>
        <p:nvSpPr>
          <p:cNvPr id="1151" name="Freihand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186" name="Freihand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48" name="Gruppieren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ihand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88" name="Freihand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89" name="Freihand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90" name="Freihand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91" name="Freihand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92" name="Freihand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93" name="Freihand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94" name="Freihand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95" name="Freihand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96" name="Freihand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98" name="Freihand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99" name="Freihand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0" name="Freihand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1" name="Freihand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2" name="Freihand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3" name="Freihand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4" name="Freihand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5" name="Freihand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6" name="Freihand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7" name="Freihand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8" name="Freihand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09" name="Freihand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10" name="Freihand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11" name="Freihand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12" name="Freihand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13" name="Freihand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14" name="Freihand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15" name="Freihand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16" name="Freihand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18" name="Freihand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19" name="Freihand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1341" name="Freihand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1343" name="Freihand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51" name="Gruppieren 1350"/>
          <p:cNvGrpSpPr/>
          <p:nvPr/>
        </p:nvGrpSpPr>
        <p:grpSpPr>
          <a:xfrm>
            <a:off x="1587" y="3359150"/>
            <a:ext cx="12185650" cy="3976688"/>
            <a:chOff x="6350" y="3359150"/>
            <a:chExt cx="12185650" cy="3976688"/>
          </a:xfrm>
          <a:solidFill>
            <a:schemeClr val="bg2">
              <a:lumMod val="75000"/>
            </a:schemeClr>
          </a:solidFill>
        </p:grpSpPr>
        <p:sp>
          <p:nvSpPr>
            <p:cNvPr id="1217" name="Freihand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340" name="Freihand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1342" name="Freihand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2" name="Titel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5F4E5243-F52A-4D37-9694-EB26C6C31910}" type="datetime1">
              <a:rPr lang="de-DE" smtClean="0"/>
              <a:pPr/>
              <a:t>20.02.2019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FAB73BC-B049-4115-A692-8D63A059BFB8}" type="slidenum">
              <a:rPr lang="de-DE" smtClean="0"/>
              <a:pPr/>
              <a:t>‹Nr.›</a:t>
            </a:fld>
            <a:endParaRPr lang="de-DE" dirty="0"/>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2628" y="274638"/>
            <a:ext cx="2628215" cy="589756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837982" y="274638"/>
            <a:ext cx="7732286" cy="5897562"/>
          </a:xfrm>
        </p:spPr>
        <p:txBody>
          <a:bodyPr vert="eaVert"/>
          <a:lstStyle>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3A77B6E1-634A-48DC-9E8B-D894023267EF}" type="datetime1">
              <a:rPr lang="de-DE" smtClean="0"/>
              <a:pPr/>
              <a:t>20.02.2019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4FAB73BC-B049-4115-A692-8D63A059BFB8}" type="slidenum">
              <a:rPr lang="de-DE" smtClean="0"/>
              <a:pPr/>
              <a:t>‹Nr.›</a:t>
            </a:fld>
            <a:endParaRPr lang="de-DE" dirty="0"/>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24ABB9F7-FE8F-4CB7-B90F-B7A115B006F6}" type="datetimeFigureOut">
              <a:rPr lang="de-DE" smtClean="0"/>
              <a:pPr/>
              <a:t>20.02.2019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C2E8EBC-E876-4F75-A8E2-294E580032CD}" type="slidenum">
              <a:rPr lang="de-DE" smtClean="0"/>
              <a:pPr/>
              <a:t>‹Nr.›</a:t>
            </a:fld>
            <a:endParaRPr lang="de-DE" dirty="0"/>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 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101A9C7-C274-4F50-89C9-83BDB06EDB81}" type="datetime1">
              <a:rPr lang="de-DE" smtClean="0"/>
              <a:pPr/>
              <a:t>20.02.2019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BBE7942-5B1B-4E74-B3CD-25BF9B0ABE25}" type="slidenum">
              <a:rPr lang="de-DE" smtClean="0"/>
              <a:pPr/>
              <a:t>‹Nr.›</a:t>
            </a:fld>
            <a:endParaRPr lang="de-DE"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F12952B5-7A2F-4CC8-B7CE-9234E21C2837}" type="datetime1">
              <a:rPr lang="de-DE" smtClean="0"/>
              <a:pPr/>
              <a:t>20.02.2019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4FAB73BC-B049-4115-A692-8D63A059BFB8}" type="slidenum">
              <a:rPr lang="de-DE" smtClean="0"/>
              <a:pPr/>
              <a:t>‹Nr.›</a:t>
            </a:fld>
            <a:endParaRPr lang="de-DE" dirty="0"/>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fld id="{CE1DA07A-9201-4B4B-BAF2-015AFA30F520}" type="datetime1">
              <a:rPr lang="de-DE" smtClean="0"/>
              <a:pPr/>
              <a:t>20.02.2019</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4FAB73BC-B049-4115-A692-8D63A059BFB8}" type="slidenum">
              <a:rPr lang="de-DE" smtClean="0"/>
              <a:pPr/>
              <a:t>‹Nr.›</a:t>
            </a:fld>
            <a:endParaRPr lang="de-DE" dirty="0"/>
          </a:p>
        </p:txBody>
      </p:sp>
      <p:sp>
        <p:nvSpPr>
          <p:cNvPr id="10" name="Titel 9"/>
          <p:cNvSpPr>
            <a:spLocks noGrp="1"/>
          </p:cNvSpPr>
          <p:nvPr>
            <p:ph type="title"/>
          </p:nvPr>
        </p:nvSpPr>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9144000" cy="1160462"/>
          </a:xfrm>
        </p:spPr>
        <p:txBody>
          <a:bodyPr/>
          <a:lstStyle/>
          <a:p>
            <a:r>
              <a:rPr lang="de-DE" smtClean="0"/>
              <a:t>Titelmasterformat durch Klicken bearbeiten</a:t>
            </a:r>
            <a:endParaRPr lang="de-DE" dirty="0"/>
          </a:p>
        </p:txBody>
      </p:sp>
      <p:sp>
        <p:nvSpPr>
          <p:cNvPr id="240" name="Datumsplatzhalter 239"/>
          <p:cNvSpPr>
            <a:spLocks noGrp="1"/>
          </p:cNvSpPr>
          <p:nvPr>
            <p:ph type="dt" sz="half" idx="10"/>
          </p:nvPr>
        </p:nvSpPr>
        <p:spPr/>
        <p:txBody>
          <a:bodyPr/>
          <a:lstStyle/>
          <a:p>
            <a:fld id="{C101A9C7-C274-4F50-89C9-83BDB06EDB81}" type="datetime1">
              <a:rPr lang="de-DE" smtClean="0"/>
              <a:pPr/>
              <a:t>20.02.2019</a:t>
            </a:fld>
            <a:endParaRPr lang="de-DE" dirty="0"/>
          </a:p>
        </p:txBody>
      </p:sp>
      <p:sp>
        <p:nvSpPr>
          <p:cNvPr id="241" name="Fußzeilenplatzhalter 240"/>
          <p:cNvSpPr>
            <a:spLocks noGrp="1"/>
          </p:cNvSpPr>
          <p:nvPr>
            <p:ph type="ftr" sz="quarter" idx="11"/>
          </p:nvPr>
        </p:nvSpPr>
        <p:spPr/>
        <p:txBody>
          <a:bodyPr/>
          <a:lstStyle/>
          <a:p>
            <a:endParaRPr lang="de-DE" dirty="0"/>
          </a:p>
        </p:txBody>
      </p:sp>
      <p:sp>
        <p:nvSpPr>
          <p:cNvPr id="242" name="Foliennummernplatzhalter 241"/>
          <p:cNvSpPr>
            <a:spLocks noGrp="1"/>
          </p:cNvSpPr>
          <p:nvPr>
            <p:ph type="sldNum" sz="quarter" idx="12"/>
          </p:nvPr>
        </p:nvSpPr>
        <p:spPr/>
        <p:txBody>
          <a:bodyPr/>
          <a:lstStyle/>
          <a:p>
            <a:fld id="{6BBE7942-5B1B-4E74-B3CD-25BF9B0ABE25}"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CB67DBB-F8DB-48F4-997A-49FAD7ECC765}" type="datetime1">
              <a:rPr lang="de-DE" smtClean="0"/>
              <a:pPr/>
              <a:t>20.02.2019</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6BBE7942-5B1B-4E74-B3CD-25BF9B0ABE25}"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65214" y="741872"/>
            <a:ext cx="4190998" cy="2687128"/>
          </a:xfrm>
        </p:spPr>
        <p:txBody>
          <a:bodyPr anchor="b">
            <a:normAutofit/>
          </a:bodyPr>
          <a:lstStyle>
            <a:lvl1pPr algn="l">
              <a:defRPr sz="4000" b="1"/>
            </a:lvl1pPr>
          </a:lstStyle>
          <a:p>
            <a:r>
              <a:rPr lang="de-DE" smtClean="0"/>
              <a:t>Titelmasterformat durch Klicken bearbeiten</a:t>
            </a:r>
            <a:endParaRPr lang="de-DE" dirty="0"/>
          </a:p>
        </p:txBody>
      </p:sp>
      <p:sp>
        <p:nvSpPr>
          <p:cNvPr id="3" name="Inhaltsplatzhalt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BF13884F-698C-4153-AB67-9A0F214F106F}" type="datetimeFigureOut">
              <a:rPr lang="de-DE" smtClean="0"/>
              <a:pPr/>
              <a:t>20.02.2019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3B7FEA86-1680-48AE-B31F-3E3431F3A323}" type="slidenum">
              <a:rPr lang="de-DE" smtClean="0"/>
              <a:pPr/>
              <a:t>‹Nr.›</a:t>
            </a:fld>
            <a:endParaRPr lang="de-DE" dirty="0"/>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65212" y="741872"/>
            <a:ext cx="4190999" cy="2687128"/>
          </a:xfrm>
        </p:spPr>
        <p:txBody>
          <a:bodyPr anchor="b">
            <a:normAutofit/>
          </a:bodyPr>
          <a:lstStyle>
            <a:lvl1pPr algn="l">
              <a:defRPr sz="4000" b="1"/>
            </a:lvl1pPr>
          </a:lstStyle>
          <a:p>
            <a:r>
              <a:rPr lang="de-DE" smtClean="0"/>
              <a:t>Titelmasterformat durch Klicken bearbeiten</a:t>
            </a:r>
            <a:endParaRPr lang="de-DE" dirty="0"/>
          </a:p>
        </p:txBody>
      </p:sp>
      <p:sp>
        <p:nvSpPr>
          <p:cNvPr id="3" name="Bildplatzhalt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86" name="Datumsplatzhalter 85"/>
          <p:cNvSpPr>
            <a:spLocks noGrp="1"/>
          </p:cNvSpPr>
          <p:nvPr>
            <p:ph type="dt" sz="half" idx="10"/>
          </p:nvPr>
        </p:nvSpPr>
        <p:spPr/>
        <p:txBody>
          <a:bodyPr/>
          <a:lstStyle/>
          <a:p>
            <a:fld id="{C101A9C7-C274-4F50-89C9-83BDB06EDB81}" type="datetime1">
              <a:rPr lang="de-DE" smtClean="0"/>
              <a:pPr/>
              <a:t>20.02.2019</a:t>
            </a:fld>
            <a:endParaRPr lang="de-DE" dirty="0"/>
          </a:p>
        </p:txBody>
      </p:sp>
      <p:sp>
        <p:nvSpPr>
          <p:cNvPr id="87" name="Fußzeilenplatzhalter 86"/>
          <p:cNvSpPr>
            <a:spLocks noGrp="1"/>
          </p:cNvSpPr>
          <p:nvPr>
            <p:ph type="ftr" sz="quarter" idx="11"/>
          </p:nvPr>
        </p:nvSpPr>
        <p:spPr/>
        <p:txBody>
          <a:bodyPr/>
          <a:lstStyle/>
          <a:p>
            <a:endParaRPr lang="de-DE" dirty="0"/>
          </a:p>
        </p:txBody>
      </p:sp>
      <p:sp>
        <p:nvSpPr>
          <p:cNvPr id="90" name="Foliennummernplatzhalter 89"/>
          <p:cNvSpPr>
            <a:spLocks noGrp="1"/>
          </p:cNvSpPr>
          <p:nvPr>
            <p:ph type="sldNum" sz="quarter" idx="12"/>
          </p:nvPr>
        </p:nvSpPr>
        <p:spPr/>
        <p:txBody>
          <a:bodyPr/>
          <a:lstStyle/>
          <a:p>
            <a:fld id="{6BBE7942-5B1B-4E74-B3CD-25BF9B0ABE25}"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ihand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 name="Titelplatzhalt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a:t>
            </a:r>
          </a:p>
          <a:p>
            <a:pPr lvl="6"/>
            <a:r>
              <a:rPr lang="de-DE" dirty="0" smtClean="0"/>
              <a:t>Sieben</a:t>
            </a:r>
          </a:p>
          <a:p>
            <a:pPr lvl="7"/>
            <a:r>
              <a:rPr lang="de-DE" dirty="0" smtClean="0"/>
              <a:t>Acht</a:t>
            </a:r>
          </a:p>
          <a:p>
            <a:pPr lvl="8"/>
            <a:r>
              <a:rPr lang="de-DE" dirty="0" smtClean="0"/>
              <a:t>Neun</a:t>
            </a:r>
            <a:endParaRPr lang="de-DE" dirty="0"/>
          </a:p>
        </p:txBody>
      </p:sp>
      <p:sp>
        <p:nvSpPr>
          <p:cNvPr id="4" name="Datumsplatzhalt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de-DE" smtClean="0"/>
              <a:pPr/>
              <a:t>20.02.2019</a:t>
            </a:fld>
            <a:endParaRPr lang="de-DE" dirty="0"/>
          </a:p>
        </p:txBody>
      </p:sp>
      <p:sp>
        <p:nvSpPr>
          <p:cNvPr id="5" name="Fußzeilenplatzhalt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lang="de-DE" dirty="0"/>
          </a:p>
        </p:txBody>
      </p:sp>
      <p:sp>
        <p:nvSpPr>
          <p:cNvPr id="6" name="Foliennummernplatzhalt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lang="de-DE" smtClean="0"/>
              <a:pPr/>
              <a:t>‹Nr.›</a:t>
            </a:fld>
            <a:endParaRPr lang="de-DE" dirty="0"/>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5860" y="2564904"/>
            <a:ext cx="6337633" cy="2098540"/>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058400" cy="2287528"/>
          </a:xfrm>
          <a:prstGeom prst="rect">
            <a:avLst/>
          </a:prstGeom>
        </p:spPr>
      </p:pic>
      <p:pic>
        <p:nvPicPr>
          <p:cNvPr id="4" name="Grafik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98593" y="3249168"/>
            <a:ext cx="7190232" cy="3608832"/>
          </a:xfrm>
          <a:prstGeom prst="rect">
            <a:avLst/>
          </a:prstGeom>
        </p:spPr>
      </p:pic>
    </p:spTree>
    <p:extLst>
      <p:ext uri="{BB962C8B-B14F-4D97-AF65-F5344CB8AC3E}">
        <p14:creationId xmlns:p14="http://schemas.microsoft.com/office/powerpoint/2010/main" val="183819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6100"/>
                    </a14:imgEffect>
                  </a14:imgLayer>
                </a14:imgProps>
              </a:ext>
              <a:ext uri="{28A0092B-C50C-407E-A947-70E740481C1C}">
                <a14:useLocalDpi xmlns:a14="http://schemas.microsoft.com/office/drawing/2010/main" val="0"/>
              </a:ext>
            </a:extLst>
          </a:blip>
          <a:stretch>
            <a:fillRect/>
          </a:stretch>
        </p:blipFill>
        <p:spPr>
          <a:xfrm>
            <a:off x="-314300" y="188640"/>
            <a:ext cx="9700752" cy="6858000"/>
          </a:xfrm>
          <a:prstGeom prst="rect">
            <a:avLst/>
          </a:prstGeom>
        </p:spPr>
      </p:pic>
      <p:pic>
        <p:nvPicPr>
          <p:cNvPr id="5" name="Grafik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74609" y="0"/>
            <a:ext cx="3614215" cy="1196752"/>
          </a:xfrm>
          <a:prstGeom prst="rect">
            <a:avLst/>
          </a:prstGeom>
        </p:spPr>
      </p:pic>
      <p:sp>
        <p:nvSpPr>
          <p:cNvPr id="2" name="Titel 1"/>
          <p:cNvSpPr>
            <a:spLocks noGrp="1"/>
          </p:cNvSpPr>
          <p:nvPr>
            <p:ph type="title"/>
          </p:nvPr>
        </p:nvSpPr>
        <p:spPr>
          <a:xfrm>
            <a:off x="117748" y="0"/>
            <a:ext cx="4860031" cy="676297"/>
          </a:xfrm>
        </p:spPr>
        <p:txBody>
          <a:bodyPr/>
          <a:lstStyle/>
          <a:p>
            <a:r>
              <a:rPr lang="de-DE" dirty="0" smtClean="0">
                <a:solidFill>
                  <a:schemeClr val="bg1"/>
                </a:solidFill>
              </a:rPr>
              <a:t>Was ist </a:t>
            </a:r>
            <a:r>
              <a:rPr lang="de-DE" dirty="0" err="1" smtClean="0">
                <a:solidFill>
                  <a:schemeClr val="bg1"/>
                </a:solidFill>
              </a:rPr>
              <a:t>Ma.t.che.s</a:t>
            </a:r>
            <a:r>
              <a:rPr lang="de-DE" dirty="0" smtClean="0">
                <a:solidFill>
                  <a:schemeClr val="bg1"/>
                </a:solidFill>
              </a:rPr>
              <a:t> ?</a:t>
            </a:r>
            <a:endParaRPr lang="de-DE" dirty="0">
              <a:solidFill>
                <a:schemeClr val="bg1"/>
              </a:solidFill>
            </a:endParaRPr>
          </a:p>
        </p:txBody>
      </p:sp>
    </p:spTree>
    <p:extLst>
      <p:ext uri="{BB962C8B-B14F-4D97-AF65-F5344CB8AC3E}">
        <p14:creationId xmlns:p14="http://schemas.microsoft.com/office/powerpoint/2010/main" val="26891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lstStyle/>
          <a:p>
            <a:r>
              <a:rPr lang="de-DE" dirty="0" smtClean="0"/>
              <a:t>Was ist </a:t>
            </a:r>
            <a:r>
              <a:rPr lang="de-DE" dirty="0" err="1" smtClean="0"/>
              <a:t>Ma.t.che.s</a:t>
            </a:r>
            <a:r>
              <a:rPr lang="de-DE" dirty="0" smtClean="0"/>
              <a:t> ?</a:t>
            </a:r>
            <a:endParaRPr lang="de-DE" dirty="0"/>
          </a:p>
        </p:txBody>
      </p:sp>
      <p:sp>
        <p:nvSpPr>
          <p:cNvPr id="3" name="Textfeld 2"/>
          <p:cNvSpPr txBox="1"/>
          <p:nvPr/>
        </p:nvSpPr>
        <p:spPr>
          <a:xfrm>
            <a:off x="549796" y="1562738"/>
            <a:ext cx="10585176" cy="1015663"/>
          </a:xfrm>
          <a:prstGeom prst="rect">
            <a:avLst/>
          </a:prstGeom>
          <a:noFill/>
        </p:spPr>
        <p:txBody>
          <a:bodyPr wrap="square" rtlCol="0">
            <a:spAutoFit/>
          </a:bodyPr>
          <a:lstStyle/>
          <a:p>
            <a:r>
              <a:rPr lang="de-DE" sz="3200" b="1" u="sng" dirty="0" smtClean="0"/>
              <a:t>Grober zeitlicher Ablauf:</a:t>
            </a:r>
          </a:p>
          <a:p>
            <a:endParaRPr lang="de-DE" sz="2800" dirty="0" smtClean="0"/>
          </a:p>
        </p:txBody>
      </p:sp>
      <p:pic>
        <p:nvPicPr>
          <p:cNvPr id="5" name="Grafi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9325" y="0"/>
            <a:ext cx="4719500" cy="1562738"/>
          </a:xfrm>
          <a:prstGeom prst="rect">
            <a:avLst/>
          </a:prstGeom>
        </p:spPr>
      </p:pic>
      <p:sp>
        <p:nvSpPr>
          <p:cNvPr id="4" name="Textfeld 3"/>
          <p:cNvSpPr txBox="1"/>
          <p:nvPr/>
        </p:nvSpPr>
        <p:spPr>
          <a:xfrm>
            <a:off x="549795" y="2432979"/>
            <a:ext cx="11639029" cy="4031873"/>
          </a:xfrm>
          <a:prstGeom prst="rect">
            <a:avLst/>
          </a:prstGeom>
          <a:noFill/>
        </p:spPr>
        <p:txBody>
          <a:bodyPr wrap="square" rtlCol="0">
            <a:spAutoFit/>
          </a:bodyPr>
          <a:lstStyle/>
          <a:p>
            <a:r>
              <a:rPr lang="de-DE" sz="3200" b="1" dirty="0"/>
              <a:t>3 Phasen</a:t>
            </a:r>
          </a:p>
          <a:p>
            <a:pPr marL="457200" lvl="0" indent="-457200">
              <a:buFont typeface="+mj-lt"/>
              <a:buAutoNum type="arabicPeriod"/>
            </a:pPr>
            <a:r>
              <a:rPr lang="de-DE" sz="2800" dirty="0"/>
              <a:t>Design, Durchführung und Auswertung einer Umfrage zur Attraktivität von Chemieunterricht</a:t>
            </a:r>
          </a:p>
          <a:p>
            <a:pPr marL="457200" lvl="0" indent="-457200">
              <a:buFont typeface="+mj-lt"/>
              <a:buAutoNum type="arabicPeriod"/>
            </a:pPr>
            <a:r>
              <a:rPr lang="de-DE" sz="2800" dirty="0"/>
              <a:t>Planung, Durchführung und Bewertung von attraktiven chemierelevanten Vorhaben</a:t>
            </a:r>
          </a:p>
          <a:p>
            <a:pPr marL="457200" lvl="0" indent="-457200">
              <a:buFont typeface="+mj-lt"/>
              <a:buAutoNum type="arabicPeriod"/>
            </a:pPr>
            <a:r>
              <a:rPr lang="de-DE" sz="2800" dirty="0"/>
              <a:t>Entwerfen von Arbeitsmaterial von Schülern für Schüler</a:t>
            </a:r>
          </a:p>
          <a:p>
            <a:r>
              <a:rPr lang="de-DE" sz="2800" dirty="0"/>
              <a:t> </a:t>
            </a:r>
          </a:p>
          <a:p>
            <a:pPr lvl="0"/>
            <a:r>
              <a:rPr lang="de-DE" sz="2800" dirty="0"/>
              <a:t>Alle Handlungsprodukte werden in der Muttersprache und auf Englisch verschriftlicht sowie zum Download auf OER-Plattformen angeboten.</a:t>
            </a:r>
          </a:p>
        </p:txBody>
      </p:sp>
    </p:spTree>
    <p:extLst>
      <p:ext uri="{BB962C8B-B14F-4D97-AF65-F5344CB8AC3E}">
        <p14:creationId xmlns:p14="http://schemas.microsoft.com/office/powerpoint/2010/main" val="23735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lstStyle/>
          <a:p>
            <a:r>
              <a:rPr lang="de-DE" dirty="0" smtClean="0"/>
              <a:t>Was ist </a:t>
            </a:r>
            <a:r>
              <a:rPr lang="de-DE" dirty="0" err="1" smtClean="0"/>
              <a:t>Ma.t.che.s</a:t>
            </a:r>
            <a:r>
              <a:rPr lang="de-DE" dirty="0" smtClean="0"/>
              <a:t> ?</a:t>
            </a:r>
            <a:endParaRPr lang="de-DE" dirty="0"/>
          </a:p>
        </p:txBody>
      </p:sp>
      <p:sp>
        <p:nvSpPr>
          <p:cNvPr id="3" name="Textfeld 2"/>
          <p:cNvSpPr txBox="1"/>
          <p:nvPr/>
        </p:nvSpPr>
        <p:spPr>
          <a:xfrm>
            <a:off x="549796" y="1562738"/>
            <a:ext cx="10585176" cy="1015663"/>
          </a:xfrm>
          <a:prstGeom prst="rect">
            <a:avLst/>
          </a:prstGeom>
          <a:noFill/>
        </p:spPr>
        <p:txBody>
          <a:bodyPr wrap="square" rtlCol="0">
            <a:spAutoFit/>
          </a:bodyPr>
          <a:lstStyle/>
          <a:p>
            <a:r>
              <a:rPr lang="de-DE" sz="3200" b="1" u="sng" dirty="0" smtClean="0"/>
              <a:t>Grober zeitlicher Ablauf:</a:t>
            </a:r>
          </a:p>
          <a:p>
            <a:endParaRPr lang="de-DE" sz="2800" dirty="0" smtClean="0"/>
          </a:p>
        </p:txBody>
      </p:sp>
      <p:pic>
        <p:nvPicPr>
          <p:cNvPr id="5" name="Grafi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9325" y="0"/>
            <a:ext cx="4719500" cy="1562738"/>
          </a:xfrm>
          <a:prstGeom prst="rect">
            <a:avLst/>
          </a:prstGeom>
        </p:spPr>
      </p:pic>
      <p:sp>
        <p:nvSpPr>
          <p:cNvPr id="4" name="Textfeld 3"/>
          <p:cNvSpPr txBox="1"/>
          <p:nvPr/>
        </p:nvSpPr>
        <p:spPr>
          <a:xfrm>
            <a:off x="117749" y="2432979"/>
            <a:ext cx="12071076" cy="4031873"/>
          </a:xfrm>
          <a:prstGeom prst="rect">
            <a:avLst/>
          </a:prstGeom>
          <a:noFill/>
        </p:spPr>
        <p:txBody>
          <a:bodyPr wrap="square" rtlCol="0">
            <a:spAutoFit/>
          </a:bodyPr>
          <a:lstStyle/>
          <a:p>
            <a:pPr marL="514350" indent="-514350">
              <a:buFont typeface="+mj-lt"/>
              <a:buAutoNum type="arabicPeriod"/>
            </a:pPr>
            <a:r>
              <a:rPr lang="de-DE" sz="3200" dirty="0" smtClean="0"/>
              <a:t>Hellweg-Schule</a:t>
            </a:r>
            <a:r>
              <a:rPr lang="de-DE" sz="3200" dirty="0"/>
              <a:t>, Bochum, </a:t>
            </a:r>
            <a:r>
              <a:rPr lang="de-DE" sz="3200" dirty="0" smtClean="0"/>
              <a:t>Deutschland</a:t>
            </a:r>
            <a:r>
              <a:rPr lang="de-DE" sz="3200" dirty="0"/>
              <a:t> </a:t>
            </a:r>
            <a:r>
              <a:rPr lang="de-DE" sz="3200" dirty="0" smtClean="0">
                <a:solidFill>
                  <a:srgbClr val="FF0000"/>
                </a:solidFill>
              </a:rPr>
              <a:t>Oktober </a:t>
            </a:r>
            <a:r>
              <a:rPr lang="de-DE" sz="3200" dirty="0">
                <a:solidFill>
                  <a:srgbClr val="FF0000"/>
                </a:solidFill>
              </a:rPr>
              <a:t>2016</a:t>
            </a:r>
          </a:p>
          <a:p>
            <a:pPr marL="514350" indent="-514350">
              <a:buFont typeface="+mj-lt"/>
              <a:buAutoNum type="arabicPeriod"/>
            </a:pPr>
            <a:r>
              <a:rPr lang="de-DE" sz="3200" dirty="0" smtClean="0"/>
              <a:t>Biga </a:t>
            </a:r>
            <a:r>
              <a:rPr lang="de-DE" sz="3200" dirty="0"/>
              <a:t>Mehmet Akif Ersoy Anadolu </a:t>
            </a:r>
            <a:r>
              <a:rPr lang="de-DE" sz="3200" dirty="0" err="1"/>
              <a:t>Lisesi</a:t>
            </a:r>
            <a:r>
              <a:rPr lang="de-DE" sz="3200" dirty="0"/>
              <a:t>, Biga (</a:t>
            </a:r>
            <a:r>
              <a:rPr lang="de-DE" sz="3200" dirty="0" err="1"/>
              <a:t>Canakkale</a:t>
            </a:r>
            <a:r>
              <a:rPr lang="de-DE" sz="3200" dirty="0"/>
              <a:t>), </a:t>
            </a:r>
            <a:r>
              <a:rPr lang="de-DE" sz="3200" dirty="0" smtClean="0"/>
              <a:t>Türkei </a:t>
            </a:r>
            <a:r>
              <a:rPr lang="de-DE" sz="3200" dirty="0" smtClean="0">
                <a:solidFill>
                  <a:srgbClr val="FF0000"/>
                </a:solidFill>
              </a:rPr>
              <a:t>Januar </a:t>
            </a:r>
            <a:r>
              <a:rPr lang="de-DE" sz="3200" dirty="0">
                <a:solidFill>
                  <a:srgbClr val="FF0000"/>
                </a:solidFill>
              </a:rPr>
              <a:t>2017</a:t>
            </a:r>
          </a:p>
          <a:p>
            <a:pPr marL="514350" indent="-514350">
              <a:buFont typeface="+mj-lt"/>
              <a:buAutoNum type="arabicPeriod"/>
            </a:pPr>
            <a:r>
              <a:rPr lang="de-DE" sz="3200" dirty="0" err="1" smtClean="0"/>
              <a:t>Gimnazjum</a:t>
            </a:r>
            <a:r>
              <a:rPr lang="de-DE" sz="3200" dirty="0" smtClean="0"/>
              <a:t> </a:t>
            </a:r>
            <a:r>
              <a:rPr lang="de-DE" sz="3200" dirty="0" err="1"/>
              <a:t>nr</a:t>
            </a:r>
            <a:r>
              <a:rPr lang="de-DE" sz="3200" dirty="0"/>
              <a:t> 9 im. </a:t>
            </a:r>
            <a:r>
              <a:rPr lang="de-DE" sz="3200" dirty="0" err="1"/>
              <a:t>Powstancow</a:t>
            </a:r>
            <a:r>
              <a:rPr lang="de-DE" sz="3200" dirty="0"/>
              <a:t> </a:t>
            </a:r>
            <a:r>
              <a:rPr lang="de-DE" sz="3200" dirty="0" err="1"/>
              <a:t>Wielkopolskich</a:t>
            </a:r>
            <a:r>
              <a:rPr lang="de-DE" sz="3200" dirty="0"/>
              <a:t>, Bydgoszcz, Polen </a:t>
            </a:r>
            <a:r>
              <a:rPr lang="de-DE" sz="3200" dirty="0" smtClean="0">
                <a:solidFill>
                  <a:srgbClr val="FF0000"/>
                </a:solidFill>
              </a:rPr>
              <a:t>Mai </a:t>
            </a:r>
            <a:r>
              <a:rPr lang="de-DE" sz="3200" dirty="0">
                <a:solidFill>
                  <a:srgbClr val="FF0000"/>
                </a:solidFill>
              </a:rPr>
              <a:t>2017</a:t>
            </a:r>
          </a:p>
          <a:p>
            <a:pPr marL="514350" indent="-514350">
              <a:buFont typeface="+mj-lt"/>
              <a:buAutoNum type="arabicPeriod"/>
            </a:pPr>
            <a:r>
              <a:rPr lang="en-GB" sz="3200" dirty="0" smtClean="0"/>
              <a:t>1st </a:t>
            </a:r>
            <a:r>
              <a:rPr lang="en-GB" sz="3200" dirty="0"/>
              <a:t>Primary School of </a:t>
            </a:r>
            <a:r>
              <a:rPr lang="en-GB" sz="3200" dirty="0" err="1"/>
              <a:t>Pefka</a:t>
            </a:r>
            <a:r>
              <a:rPr lang="en-GB" sz="3200" dirty="0"/>
              <a:t>, Thessaloniki, </a:t>
            </a:r>
            <a:r>
              <a:rPr lang="en-GB" sz="3200" dirty="0" err="1" smtClean="0"/>
              <a:t>Griechenland</a:t>
            </a:r>
            <a:r>
              <a:rPr lang="en-GB" sz="3200" dirty="0"/>
              <a:t> </a:t>
            </a:r>
            <a:r>
              <a:rPr lang="en-GB" sz="3200" dirty="0" smtClean="0">
                <a:solidFill>
                  <a:srgbClr val="FF0000"/>
                </a:solidFill>
              </a:rPr>
              <a:t>November </a:t>
            </a:r>
            <a:r>
              <a:rPr lang="en-GB" sz="3200" dirty="0">
                <a:solidFill>
                  <a:srgbClr val="FF0000"/>
                </a:solidFill>
              </a:rPr>
              <a:t>2017</a:t>
            </a:r>
            <a:endParaRPr lang="de-DE" sz="3200" dirty="0">
              <a:solidFill>
                <a:srgbClr val="FF0000"/>
              </a:solidFill>
            </a:endParaRPr>
          </a:p>
          <a:p>
            <a:pPr marL="514350" indent="-514350">
              <a:buFont typeface="+mj-lt"/>
              <a:buAutoNum type="arabicPeriod"/>
            </a:pPr>
            <a:r>
              <a:rPr lang="de-DE" sz="3200" dirty="0" err="1" smtClean="0"/>
              <a:t>Colegio</a:t>
            </a:r>
            <a:r>
              <a:rPr lang="de-DE" sz="3200" dirty="0" smtClean="0"/>
              <a:t> </a:t>
            </a:r>
            <a:r>
              <a:rPr lang="de-DE" sz="3200" dirty="0"/>
              <a:t>Antonio Gala, Dos </a:t>
            </a:r>
            <a:r>
              <a:rPr lang="de-DE" sz="3200" dirty="0" err="1"/>
              <a:t>Hermanas</a:t>
            </a:r>
            <a:r>
              <a:rPr lang="de-DE" sz="3200" dirty="0"/>
              <a:t>, </a:t>
            </a:r>
            <a:r>
              <a:rPr lang="de-DE" sz="3200" dirty="0" smtClean="0"/>
              <a:t>Spanien </a:t>
            </a:r>
            <a:r>
              <a:rPr lang="de-DE" sz="3200" dirty="0" smtClean="0">
                <a:solidFill>
                  <a:srgbClr val="FF0000"/>
                </a:solidFill>
              </a:rPr>
              <a:t>Juni </a:t>
            </a:r>
            <a:r>
              <a:rPr lang="de-DE" sz="3200" dirty="0">
                <a:solidFill>
                  <a:srgbClr val="FF0000"/>
                </a:solidFill>
              </a:rPr>
              <a:t>2018</a:t>
            </a:r>
          </a:p>
        </p:txBody>
      </p:sp>
    </p:spTree>
    <p:extLst>
      <p:ext uri="{BB962C8B-B14F-4D97-AF65-F5344CB8AC3E}">
        <p14:creationId xmlns:p14="http://schemas.microsoft.com/office/powerpoint/2010/main" val="343253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lstStyle/>
          <a:p>
            <a:r>
              <a:rPr lang="de-DE" dirty="0" smtClean="0"/>
              <a:t>Was ist </a:t>
            </a:r>
            <a:r>
              <a:rPr lang="de-DE" dirty="0" err="1" smtClean="0"/>
              <a:t>Ma.t.che.s</a:t>
            </a:r>
            <a:r>
              <a:rPr lang="de-DE" dirty="0" smtClean="0"/>
              <a:t> ?</a:t>
            </a:r>
            <a:endParaRPr lang="de-DE" dirty="0"/>
          </a:p>
        </p:txBody>
      </p:sp>
      <p:sp>
        <p:nvSpPr>
          <p:cNvPr id="3" name="Textfeld 2"/>
          <p:cNvSpPr txBox="1"/>
          <p:nvPr/>
        </p:nvSpPr>
        <p:spPr>
          <a:xfrm>
            <a:off x="549796" y="1562738"/>
            <a:ext cx="10585176" cy="1015663"/>
          </a:xfrm>
          <a:prstGeom prst="rect">
            <a:avLst/>
          </a:prstGeom>
          <a:noFill/>
        </p:spPr>
        <p:txBody>
          <a:bodyPr wrap="square" rtlCol="0">
            <a:spAutoFit/>
          </a:bodyPr>
          <a:lstStyle/>
          <a:p>
            <a:r>
              <a:rPr lang="de-DE" sz="3200" b="1" u="sng" dirty="0" smtClean="0"/>
              <a:t>Grober zeitlicher Ablauf:</a:t>
            </a:r>
          </a:p>
          <a:p>
            <a:endParaRPr lang="de-DE" sz="2800" dirty="0" smtClean="0"/>
          </a:p>
        </p:txBody>
      </p:sp>
      <p:pic>
        <p:nvPicPr>
          <p:cNvPr id="5" name="Grafi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9325" y="0"/>
            <a:ext cx="4719500" cy="1562738"/>
          </a:xfrm>
          <a:prstGeom prst="rect">
            <a:avLst/>
          </a:prstGeom>
        </p:spPr>
      </p:pic>
      <p:sp>
        <p:nvSpPr>
          <p:cNvPr id="4" name="Textfeld 3"/>
          <p:cNvSpPr txBox="1"/>
          <p:nvPr/>
        </p:nvSpPr>
        <p:spPr>
          <a:xfrm>
            <a:off x="563706" y="2467102"/>
            <a:ext cx="10715282" cy="2677656"/>
          </a:xfrm>
          <a:prstGeom prst="rect">
            <a:avLst/>
          </a:prstGeom>
          <a:noFill/>
        </p:spPr>
        <p:txBody>
          <a:bodyPr wrap="square" rtlCol="0">
            <a:spAutoFit/>
          </a:bodyPr>
          <a:lstStyle/>
          <a:p>
            <a:r>
              <a:rPr lang="de-DE" sz="2800" dirty="0" smtClean="0"/>
              <a:t>Zwischen den </a:t>
            </a:r>
            <a:r>
              <a:rPr lang="de-DE" sz="2800" dirty="0"/>
              <a:t>sog. „internationale Lehr-, Lern- und Übungstreffen</a:t>
            </a:r>
            <a:r>
              <a:rPr lang="de-DE" sz="2800" dirty="0" smtClean="0"/>
              <a:t>“ wird an den Projektzielen gearbeitet:</a:t>
            </a:r>
          </a:p>
          <a:p>
            <a:pPr marL="457200" indent="-457200">
              <a:buFont typeface="Arial" panose="020B0604020202020204" pitchFamily="34" charset="0"/>
              <a:buChar char="•"/>
            </a:pPr>
            <a:r>
              <a:rPr lang="de-DE" sz="2800" dirty="0" smtClean="0"/>
              <a:t>Vorbereitung der Treffen</a:t>
            </a:r>
          </a:p>
          <a:p>
            <a:pPr marL="457200" indent="-457200">
              <a:buFont typeface="Arial" panose="020B0604020202020204" pitchFamily="34" charset="0"/>
              <a:buChar char="•"/>
            </a:pPr>
            <a:r>
              <a:rPr lang="de-DE" sz="2800" dirty="0" smtClean="0"/>
              <a:t>Entwicklung von Ideen</a:t>
            </a:r>
          </a:p>
          <a:p>
            <a:pPr marL="457200" indent="-457200">
              <a:buFont typeface="Arial" panose="020B0604020202020204" pitchFamily="34" charset="0"/>
              <a:buChar char="•"/>
            </a:pPr>
            <a:r>
              <a:rPr lang="de-DE" sz="2800" dirty="0" smtClean="0"/>
              <a:t>Durchführung und Dokumentation von Aktionen</a:t>
            </a:r>
          </a:p>
          <a:p>
            <a:pPr marL="457200" indent="-457200">
              <a:buFont typeface="Arial" panose="020B0604020202020204" pitchFamily="34" charset="0"/>
              <a:buChar char="•"/>
            </a:pPr>
            <a:r>
              <a:rPr lang="de-DE" sz="2800" dirty="0" smtClean="0"/>
              <a:t>Erstellung des Materials für die Publikation</a:t>
            </a:r>
            <a:endParaRPr lang="de-DE" sz="2800" dirty="0"/>
          </a:p>
        </p:txBody>
      </p:sp>
    </p:spTree>
    <p:extLst>
      <p:ext uri="{BB962C8B-B14F-4D97-AF65-F5344CB8AC3E}">
        <p14:creationId xmlns:p14="http://schemas.microsoft.com/office/powerpoint/2010/main" val="21325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normAutofit fontScale="90000"/>
          </a:bodyPr>
          <a:lstStyle/>
          <a:p>
            <a:r>
              <a:rPr lang="de-DE" dirty="0" smtClean="0"/>
              <a:t>Wer kann Teilnehmen?</a:t>
            </a:r>
            <a:endParaRPr lang="de-DE" dirty="0"/>
          </a:p>
        </p:txBody>
      </p:sp>
      <p:pic>
        <p:nvPicPr>
          <p:cNvPr id="5" name="Grafi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9325" y="0"/>
            <a:ext cx="4719500" cy="1562738"/>
          </a:xfrm>
          <a:prstGeom prst="rect">
            <a:avLst/>
          </a:prstGeom>
        </p:spPr>
      </p:pic>
      <p:sp>
        <p:nvSpPr>
          <p:cNvPr id="4" name="Textfeld 3"/>
          <p:cNvSpPr txBox="1"/>
          <p:nvPr/>
        </p:nvSpPr>
        <p:spPr>
          <a:xfrm>
            <a:off x="563706" y="2467102"/>
            <a:ext cx="10715282" cy="2062103"/>
          </a:xfrm>
          <a:prstGeom prst="rect">
            <a:avLst/>
          </a:prstGeom>
          <a:noFill/>
        </p:spPr>
        <p:txBody>
          <a:bodyPr wrap="square" rtlCol="0">
            <a:spAutoFit/>
          </a:bodyPr>
          <a:lstStyle/>
          <a:p>
            <a:pPr lvl="0"/>
            <a:r>
              <a:rPr lang="de-DE" sz="2800" dirty="0" smtClean="0"/>
              <a:t>An den </a:t>
            </a:r>
            <a:r>
              <a:rPr lang="de-DE" sz="2800" dirty="0" err="1" smtClean="0"/>
              <a:t>aktivitäten</a:t>
            </a:r>
            <a:r>
              <a:rPr lang="de-DE" sz="2800" dirty="0" smtClean="0"/>
              <a:t> an der Hellweg-Schule kann </a:t>
            </a:r>
            <a:r>
              <a:rPr lang="de-DE" sz="2800" b="1" dirty="0" smtClean="0"/>
              <a:t>jeder</a:t>
            </a:r>
            <a:r>
              <a:rPr lang="de-DE" sz="2800" dirty="0" smtClean="0"/>
              <a:t> Schüler / </a:t>
            </a:r>
            <a:r>
              <a:rPr lang="de-DE" sz="2800" b="1" dirty="0" smtClean="0"/>
              <a:t>jede</a:t>
            </a:r>
            <a:r>
              <a:rPr lang="de-DE" sz="2800" dirty="0" smtClean="0"/>
              <a:t> Schülerin der Hellweg-Schule teilnehmen!!</a:t>
            </a:r>
          </a:p>
          <a:p>
            <a:pPr lvl="0" algn="ctr"/>
            <a:r>
              <a:rPr lang="de-DE" sz="3600" dirty="0" smtClean="0"/>
              <a:t>Teilnahme an den einzelnen Veranstaltungen ist ausdrücklich erwünscht!!!</a:t>
            </a:r>
            <a:endParaRPr lang="de-DE" sz="3600" dirty="0"/>
          </a:p>
        </p:txBody>
      </p:sp>
      <p:sp>
        <p:nvSpPr>
          <p:cNvPr id="6" name="Textfeld 5"/>
          <p:cNvSpPr txBox="1"/>
          <p:nvPr/>
        </p:nvSpPr>
        <p:spPr>
          <a:xfrm>
            <a:off x="405780" y="5208624"/>
            <a:ext cx="11565282" cy="590931"/>
          </a:xfrm>
          <a:prstGeom prst="rect">
            <a:avLst/>
          </a:prstGeom>
          <a:noFill/>
        </p:spPr>
        <p:txBody>
          <a:bodyPr wrap="none" rtlCol="0">
            <a:spAutoFit/>
          </a:bodyPr>
          <a:lstStyle/>
          <a:p>
            <a:pPr algn="ctr">
              <a:lnSpc>
                <a:spcPct val="90000"/>
              </a:lnSpc>
            </a:pPr>
            <a:r>
              <a:rPr lang="de-DE" sz="3600" dirty="0" smtClean="0"/>
              <a:t>Aber: Zu jeder Partnerschule fahren nur 4 Schüler/Innen!</a:t>
            </a:r>
            <a:endParaRPr lang="de-DE" sz="3600" dirty="0"/>
          </a:p>
        </p:txBody>
      </p:sp>
    </p:spTree>
    <p:extLst>
      <p:ext uri="{BB962C8B-B14F-4D97-AF65-F5344CB8AC3E}">
        <p14:creationId xmlns:p14="http://schemas.microsoft.com/office/powerpoint/2010/main" val="187007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normAutofit fontScale="90000"/>
          </a:bodyPr>
          <a:lstStyle/>
          <a:p>
            <a:r>
              <a:rPr lang="de-DE" dirty="0" smtClean="0"/>
              <a:t>Wer kann Teilnehmen?</a:t>
            </a:r>
            <a:endParaRPr lang="de-DE" dirty="0"/>
          </a:p>
        </p:txBody>
      </p:sp>
      <p:sp>
        <p:nvSpPr>
          <p:cNvPr id="3" name="Textfeld 2"/>
          <p:cNvSpPr txBox="1"/>
          <p:nvPr/>
        </p:nvSpPr>
        <p:spPr>
          <a:xfrm>
            <a:off x="549796" y="1562738"/>
            <a:ext cx="10585176" cy="1015663"/>
          </a:xfrm>
          <a:prstGeom prst="rect">
            <a:avLst/>
          </a:prstGeom>
          <a:noFill/>
        </p:spPr>
        <p:txBody>
          <a:bodyPr wrap="square" rtlCol="0">
            <a:spAutoFit/>
          </a:bodyPr>
          <a:lstStyle/>
          <a:p>
            <a:r>
              <a:rPr lang="de-DE" sz="3200" b="1" u="sng" dirty="0" smtClean="0"/>
              <a:t>Systembedingt</a:t>
            </a:r>
          </a:p>
          <a:p>
            <a:endParaRPr lang="de-DE" sz="2800" dirty="0" smtClean="0"/>
          </a:p>
        </p:txBody>
      </p:sp>
      <p:pic>
        <p:nvPicPr>
          <p:cNvPr id="5" name="Grafi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9325" y="0"/>
            <a:ext cx="4719500" cy="1562738"/>
          </a:xfrm>
          <a:prstGeom prst="rect">
            <a:avLst/>
          </a:prstGeom>
        </p:spPr>
      </p:pic>
      <p:sp>
        <p:nvSpPr>
          <p:cNvPr id="4" name="Textfeld 3"/>
          <p:cNvSpPr txBox="1"/>
          <p:nvPr/>
        </p:nvSpPr>
        <p:spPr>
          <a:xfrm>
            <a:off x="563706" y="2467102"/>
            <a:ext cx="10715282" cy="3970318"/>
          </a:xfrm>
          <a:prstGeom prst="rect">
            <a:avLst/>
          </a:prstGeom>
          <a:noFill/>
        </p:spPr>
        <p:txBody>
          <a:bodyPr wrap="square" rtlCol="0">
            <a:spAutoFit/>
          </a:bodyPr>
          <a:lstStyle/>
          <a:p>
            <a:pPr marL="457200" lvl="0" indent="-457200">
              <a:buFont typeface="Wingdings" panose="05000000000000000000" pitchFamily="2" charset="2"/>
              <a:buChar char="Ø"/>
            </a:pPr>
            <a:r>
              <a:rPr lang="de-DE" sz="2800" dirty="0"/>
              <a:t>Die Schüler/Innen müssen zu Projektbeginn in der siebten Klasse oder höher sein.</a:t>
            </a:r>
          </a:p>
          <a:p>
            <a:r>
              <a:rPr lang="de-DE" sz="2800" dirty="0"/>
              <a:t> </a:t>
            </a:r>
          </a:p>
          <a:p>
            <a:pPr marL="457200" lvl="0" indent="-457200">
              <a:buFont typeface="Wingdings" panose="05000000000000000000" pitchFamily="2" charset="2"/>
              <a:buChar char="Ø"/>
            </a:pPr>
            <a:r>
              <a:rPr lang="de-DE" sz="2800" dirty="0"/>
              <a:t>Es sollte die Bereitschaft zur Mitarbeit an der Verwirklichung der Projektziele auch außerhalb der Unterrichtszeit (jedoch nicht in den Ferien) bestehen.</a:t>
            </a:r>
          </a:p>
          <a:p>
            <a:pPr marL="457200" indent="-457200">
              <a:buFont typeface="Wingdings" panose="05000000000000000000" pitchFamily="2" charset="2"/>
              <a:buChar char="Ø"/>
            </a:pPr>
            <a:endParaRPr lang="de-DE" sz="2800" dirty="0"/>
          </a:p>
          <a:p>
            <a:pPr marL="457200" lvl="0" indent="-457200">
              <a:buFont typeface="Wingdings" panose="05000000000000000000" pitchFamily="2" charset="2"/>
              <a:buChar char="Ø"/>
            </a:pPr>
            <a:r>
              <a:rPr lang="de-DE" sz="2800" dirty="0"/>
              <a:t>Die Schüler/Innen unterstützen auch anderer Aktivitäten der Hellweg-Schule als Europa-Schule.</a:t>
            </a:r>
          </a:p>
        </p:txBody>
      </p:sp>
    </p:spTree>
    <p:extLst>
      <p:ext uri="{BB962C8B-B14F-4D97-AF65-F5344CB8AC3E}">
        <p14:creationId xmlns:p14="http://schemas.microsoft.com/office/powerpoint/2010/main" val="83493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normAutofit fontScale="90000"/>
          </a:bodyPr>
          <a:lstStyle/>
          <a:p>
            <a:r>
              <a:rPr lang="de-DE" dirty="0" smtClean="0"/>
              <a:t>Wer kann Teilnehmen?</a:t>
            </a:r>
            <a:endParaRPr lang="de-DE" dirty="0"/>
          </a:p>
        </p:txBody>
      </p:sp>
      <p:sp>
        <p:nvSpPr>
          <p:cNvPr id="3" name="Textfeld 2"/>
          <p:cNvSpPr txBox="1"/>
          <p:nvPr/>
        </p:nvSpPr>
        <p:spPr>
          <a:xfrm>
            <a:off x="549796" y="1562738"/>
            <a:ext cx="10585176" cy="1015663"/>
          </a:xfrm>
          <a:prstGeom prst="rect">
            <a:avLst/>
          </a:prstGeom>
          <a:noFill/>
        </p:spPr>
        <p:txBody>
          <a:bodyPr wrap="square" rtlCol="0">
            <a:spAutoFit/>
          </a:bodyPr>
          <a:lstStyle/>
          <a:p>
            <a:r>
              <a:rPr lang="de-DE" sz="3200" b="1" u="sng" dirty="0" smtClean="0"/>
              <a:t>Erfahrungsbedingt</a:t>
            </a:r>
          </a:p>
          <a:p>
            <a:endParaRPr lang="de-DE" sz="2800" dirty="0" smtClean="0"/>
          </a:p>
        </p:txBody>
      </p:sp>
      <p:pic>
        <p:nvPicPr>
          <p:cNvPr id="5" name="Grafi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9325" y="0"/>
            <a:ext cx="4719500" cy="1562738"/>
          </a:xfrm>
          <a:prstGeom prst="rect">
            <a:avLst/>
          </a:prstGeom>
        </p:spPr>
      </p:pic>
      <p:sp>
        <p:nvSpPr>
          <p:cNvPr id="4" name="Textfeld 3"/>
          <p:cNvSpPr txBox="1"/>
          <p:nvPr/>
        </p:nvSpPr>
        <p:spPr>
          <a:xfrm>
            <a:off x="563706" y="2467102"/>
            <a:ext cx="10715282" cy="3970318"/>
          </a:xfrm>
          <a:prstGeom prst="rect">
            <a:avLst/>
          </a:prstGeom>
          <a:noFill/>
        </p:spPr>
        <p:txBody>
          <a:bodyPr wrap="square" rtlCol="0">
            <a:spAutoFit/>
          </a:bodyPr>
          <a:lstStyle/>
          <a:p>
            <a:pPr marL="457200" lvl="0" indent="-457200">
              <a:buFont typeface="Wingdings" panose="05000000000000000000" pitchFamily="2" charset="2"/>
              <a:buChar char="Ø"/>
            </a:pPr>
            <a:r>
              <a:rPr lang="de-DE" sz="2800" dirty="0"/>
              <a:t>Schüler/Innen, die an einem Treffen im Ausland teilnehmen, erklären sich bereit, einen Gastschüler/In für die Dauer des Projekttreffens in Bochum (ca. 7 Tage) aufzunehmen.</a:t>
            </a:r>
          </a:p>
          <a:p>
            <a:endParaRPr lang="de-DE" sz="2800" dirty="0"/>
          </a:p>
          <a:p>
            <a:pPr marL="457200" indent="-457200">
              <a:buFont typeface="Wingdings" panose="05000000000000000000" pitchFamily="2" charset="2"/>
              <a:buChar char="Ø"/>
            </a:pPr>
            <a:r>
              <a:rPr lang="de-DE" sz="2800" dirty="0"/>
              <a:t>Auch bei den Eltern mitreisender Schüler sollte eine grundsätzliche Bereitschaft zur Mitarbeit bestehen, z. B. als Fahrer bei Aktionen der Projektgruppe an außerschulischen Orten, als Helfer bei den größeren Projektveranstaltungen während des Treffens in Bochum u.v.m.</a:t>
            </a:r>
          </a:p>
        </p:txBody>
      </p:sp>
    </p:spTree>
    <p:extLst>
      <p:ext uri="{BB962C8B-B14F-4D97-AF65-F5344CB8AC3E}">
        <p14:creationId xmlns:p14="http://schemas.microsoft.com/office/powerpoint/2010/main" val="14926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normAutofit fontScale="90000"/>
          </a:bodyPr>
          <a:lstStyle/>
          <a:p>
            <a:r>
              <a:rPr lang="de-DE" dirty="0" smtClean="0"/>
              <a:t>Wer kann Teilnehmen?</a:t>
            </a:r>
            <a:endParaRPr lang="de-DE" dirty="0"/>
          </a:p>
        </p:txBody>
      </p:sp>
      <p:sp>
        <p:nvSpPr>
          <p:cNvPr id="3" name="Textfeld 2"/>
          <p:cNvSpPr txBox="1"/>
          <p:nvPr/>
        </p:nvSpPr>
        <p:spPr>
          <a:xfrm>
            <a:off x="549796" y="1562738"/>
            <a:ext cx="10585176" cy="1015663"/>
          </a:xfrm>
          <a:prstGeom prst="rect">
            <a:avLst/>
          </a:prstGeom>
          <a:noFill/>
        </p:spPr>
        <p:txBody>
          <a:bodyPr wrap="square" rtlCol="0">
            <a:spAutoFit/>
          </a:bodyPr>
          <a:lstStyle/>
          <a:p>
            <a:r>
              <a:rPr lang="de-DE" sz="3200" b="1" u="sng" dirty="0" smtClean="0"/>
              <a:t>Juristisch</a:t>
            </a:r>
          </a:p>
          <a:p>
            <a:endParaRPr lang="de-DE" sz="2800" dirty="0" smtClean="0"/>
          </a:p>
        </p:txBody>
      </p:sp>
      <p:pic>
        <p:nvPicPr>
          <p:cNvPr id="5" name="Grafi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9325" y="0"/>
            <a:ext cx="4719500" cy="1562738"/>
          </a:xfrm>
          <a:prstGeom prst="rect">
            <a:avLst/>
          </a:prstGeom>
        </p:spPr>
      </p:pic>
      <p:sp>
        <p:nvSpPr>
          <p:cNvPr id="4" name="Textfeld 3"/>
          <p:cNvSpPr txBox="1"/>
          <p:nvPr/>
        </p:nvSpPr>
        <p:spPr>
          <a:xfrm>
            <a:off x="563706" y="2467102"/>
            <a:ext cx="10715282" cy="2246769"/>
          </a:xfrm>
          <a:prstGeom prst="rect">
            <a:avLst/>
          </a:prstGeom>
          <a:noFill/>
        </p:spPr>
        <p:txBody>
          <a:bodyPr wrap="square" rtlCol="0">
            <a:spAutoFit/>
          </a:bodyPr>
          <a:lstStyle/>
          <a:p>
            <a:pPr marL="457200" lvl="0" indent="-457200">
              <a:buFont typeface="Wingdings" panose="05000000000000000000" pitchFamily="2" charset="2"/>
              <a:buChar char="Ø"/>
            </a:pPr>
            <a:r>
              <a:rPr lang="de-DE" sz="2800" dirty="0"/>
              <a:t>Die im Zusammenhang mit der Teilnahme am Projekt gemachten Fotos, Filmaufnahmen und Interviews in Rundfunk, Fernsehen, Werbung, Büchern, fotomechanischen Vervielfältigungen, Filme, Videos etc. dürfen ohne Vergütungsansprüche der Abgebildeten oder ihrer Erziehungsberechtigten genutzt werden.</a:t>
            </a:r>
          </a:p>
        </p:txBody>
      </p:sp>
    </p:spTree>
    <p:extLst>
      <p:ext uri="{BB962C8B-B14F-4D97-AF65-F5344CB8AC3E}">
        <p14:creationId xmlns:p14="http://schemas.microsoft.com/office/powerpoint/2010/main" val="173427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normAutofit/>
          </a:bodyPr>
          <a:lstStyle/>
          <a:p>
            <a:r>
              <a:rPr lang="de-DE" dirty="0" smtClean="0"/>
              <a:t>Anmeldung</a:t>
            </a:r>
            <a:endParaRPr lang="de-DE" dirty="0"/>
          </a:p>
        </p:txBody>
      </p:sp>
      <p:sp>
        <p:nvSpPr>
          <p:cNvPr id="3" name="Textfeld 2"/>
          <p:cNvSpPr txBox="1"/>
          <p:nvPr/>
        </p:nvSpPr>
        <p:spPr>
          <a:xfrm>
            <a:off x="559042" y="1750634"/>
            <a:ext cx="10585176" cy="1015663"/>
          </a:xfrm>
          <a:prstGeom prst="rect">
            <a:avLst/>
          </a:prstGeom>
          <a:noFill/>
        </p:spPr>
        <p:txBody>
          <a:bodyPr wrap="square" rtlCol="0">
            <a:spAutoFit/>
          </a:bodyPr>
          <a:lstStyle/>
          <a:p>
            <a:r>
              <a:rPr lang="de-DE" sz="3200" b="1" u="sng" dirty="0" smtClean="0"/>
              <a:t>Jetzt möglich</a:t>
            </a:r>
          </a:p>
          <a:p>
            <a:r>
              <a:rPr lang="de-DE" sz="2800" dirty="0" smtClean="0"/>
              <a:t>=&gt; Jedoch vorbehaltlich der Förderung durch die EU</a:t>
            </a:r>
          </a:p>
        </p:txBody>
      </p:sp>
      <p:sp>
        <p:nvSpPr>
          <p:cNvPr id="4" name="Textfeld 3"/>
          <p:cNvSpPr txBox="1"/>
          <p:nvPr/>
        </p:nvSpPr>
        <p:spPr>
          <a:xfrm>
            <a:off x="559042" y="3125476"/>
            <a:ext cx="10715282" cy="3108543"/>
          </a:xfrm>
          <a:prstGeom prst="rect">
            <a:avLst/>
          </a:prstGeom>
          <a:noFill/>
        </p:spPr>
        <p:txBody>
          <a:bodyPr wrap="square" rtlCol="0">
            <a:spAutoFit/>
          </a:bodyPr>
          <a:lstStyle/>
          <a:p>
            <a:pPr marL="457200" lvl="0" indent="-457200">
              <a:buFont typeface="Wingdings" panose="05000000000000000000" pitchFamily="2" charset="2"/>
              <a:buChar char="Ø"/>
            </a:pPr>
            <a:r>
              <a:rPr lang="de-DE" sz="2800" dirty="0" smtClean="0"/>
              <a:t>Erhebungsbogen: Erleichtert Einteilung</a:t>
            </a:r>
          </a:p>
          <a:p>
            <a:pPr marL="457200" lvl="0" indent="-457200">
              <a:buFont typeface="Wingdings" panose="05000000000000000000" pitchFamily="2" charset="2"/>
              <a:buChar char="Ø"/>
            </a:pPr>
            <a:endParaRPr lang="de-DE" sz="2800" dirty="0"/>
          </a:p>
          <a:p>
            <a:pPr marL="457200" lvl="0" indent="-457200">
              <a:buFont typeface="Wingdings" panose="05000000000000000000" pitchFamily="2" charset="2"/>
              <a:buChar char="Ø"/>
            </a:pPr>
            <a:r>
              <a:rPr lang="de-DE" sz="2800" dirty="0" smtClean="0"/>
              <a:t>E-Mail: </a:t>
            </a:r>
            <a:r>
              <a:rPr lang="de-DE" sz="2800" b="1" dirty="0" smtClean="0">
                <a:solidFill>
                  <a:srgbClr val="C00000"/>
                </a:solidFill>
              </a:rPr>
              <a:t>Das</a:t>
            </a:r>
            <a:r>
              <a:rPr lang="de-DE" sz="2800" dirty="0" smtClean="0"/>
              <a:t> Kommunikationsmittel der Wahl</a:t>
            </a:r>
          </a:p>
          <a:p>
            <a:pPr lvl="1"/>
            <a:r>
              <a:rPr lang="de-DE" sz="2800" dirty="0" smtClean="0"/>
              <a:t>-&gt; für die Dauer des Projekts ist ein regelmäßige Kontrolle der </a:t>
            </a:r>
            <a:r>
              <a:rPr lang="de-DE" sz="2800" dirty="0" err="1" smtClean="0"/>
              <a:t>e-mails</a:t>
            </a:r>
            <a:r>
              <a:rPr lang="de-DE" sz="2800" dirty="0" smtClean="0"/>
              <a:t> unerlässlich (2-Tages-Intervall)</a:t>
            </a:r>
            <a:endParaRPr lang="de-DE" sz="2800" dirty="0"/>
          </a:p>
          <a:p>
            <a:pPr marL="457200" indent="-457200">
              <a:buFont typeface="Wingdings" panose="05000000000000000000" pitchFamily="2" charset="2"/>
              <a:buChar char="Ø"/>
            </a:pPr>
            <a:r>
              <a:rPr lang="de-DE" sz="2800" dirty="0" smtClean="0"/>
              <a:t>Ggf. Registration auf </a:t>
            </a:r>
            <a:r>
              <a:rPr lang="de-DE" sz="2800" dirty="0" err="1" smtClean="0"/>
              <a:t>eTwinning</a:t>
            </a:r>
            <a:endParaRPr lang="de-DE" sz="2800" dirty="0" smtClean="0"/>
          </a:p>
          <a:p>
            <a:pPr marL="457200" indent="-457200">
              <a:buFont typeface="Wingdings" panose="05000000000000000000" pitchFamily="2" charset="2"/>
              <a:buChar char="Ø"/>
            </a:pPr>
            <a:r>
              <a:rPr lang="de-DE" sz="2800" dirty="0" smtClean="0"/>
              <a:t>Im Ausland: Mobiltelefon (SMS), ggf. WhatsApp (Roaming!)</a:t>
            </a:r>
            <a:endParaRPr lang="de-DE" sz="2800" dirty="0"/>
          </a:p>
        </p:txBody>
      </p:sp>
      <p:pic>
        <p:nvPicPr>
          <p:cNvPr id="6" name="Grafik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3311" y="-32437"/>
            <a:ext cx="4176464" cy="2096199"/>
          </a:xfrm>
          <a:prstGeom prst="rect">
            <a:avLst/>
          </a:prstGeom>
        </p:spPr>
      </p:pic>
    </p:spTree>
    <p:extLst>
      <p:ext uri="{BB962C8B-B14F-4D97-AF65-F5344CB8AC3E}">
        <p14:creationId xmlns:p14="http://schemas.microsoft.com/office/powerpoint/2010/main" val="30943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normAutofit/>
          </a:bodyPr>
          <a:lstStyle/>
          <a:p>
            <a:r>
              <a:rPr lang="de-DE" dirty="0" smtClean="0"/>
              <a:t>Anmeldung</a:t>
            </a:r>
            <a:endParaRPr lang="de-DE" dirty="0"/>
          </a:p>
        </p:txBody>
      </p:sp>
      <p:sp>
        <p:nvSpPr>
          <p:cNvPr id="3" name="Textfeld 2"/>
          <p:cNvSpPr txBox="1"/>
          <p:nvPr/>
        </p:nvSpPr>
        <p:spPr>
          <a:xfrm>
            <a:off x="559042" y="1750634"/>
            <a:ext cx="10585176" cy="584775"/>
          </a:xfrm>
          <a:prstGeom prst="rect">
            <a:avLst/>
          </a:prstGeom>
          <a:noFill/>
        </p:spPr>
        <p:txBody>
          <a:bodyPr wrap="square" rtlCol="0">
            <a:spAutoFit/>
          </a:bodyPr>
          <a:lstStyle/>
          <a:p>
            <a:r>
              <a:rPr lang="de-DE" sz="3200" b="1" u="sng" dirty="0" smtClean="0"/>
              <a:t>Nach der Anmeldung:</a:t>
            </a:r>
          </a:p>
        </p:txBody>
      </p:sp>
      <p:sp>
        <p:nvSpPr>
          <p:cNvPr id="4" name="Textfeld 3"/>
          <p:cNvSpPr txBox="1"/>
          <p:nvPr/>
        </p:nvSpPr>
        <p:spPr>
          <a:xfrm>
            <a:off x="559042" y="2591712"/>
            <a:ext cx="10715282" cy="2985433"/>
          </a:xfrm>
          <a:prstGeom prst="rect">
            <a:avLst/>
          </a:prstGeom>
          <a:noFill/>
        </p:spPr>
        <p:txBody>
          <a:bodyPr wrap="square" rtlCol="0">
            <a:spAutoFit/>
          </a:bodyPr>
          <a:lstStyle/>
          <a:p>
            <a:pPr lvl="0"/>
            <a:r>
              <a:rPr lang="de-DE" sz="2800" dirty="0" smtClean="0"/>
              <a:t>Unbedingt eine </a:t>
            </a:r>
            <a:r>
              <a:rPr lang="de-DE" sz="2800" dirty="0" err="1" smtClean="0"/>
              <a:t>e-mail</a:t>
            </a:r>
            <a:r>
              <a:rPr lang="de-DE" sz="2800" dirty="0" smtClean="0"/>
              <a:t> an:</a:t>
            </a:r>
          </a:p>
          <a:p>
            <a:pPr lvl="0" algn="ctr"/>
            <a:r>
              <a:rPr lang="de-DE" sz="4800" dirty="0" smtClean="0"/>
              <a:t>hscomenius@gmx.de</a:t>
            </a:r>
          </a:p>
          <a:p>
            <a:pPr lvl="0"/>
            <a:endParaRPr lang="de-DE" sz="2800" dirty="0" smtClean="0"/>
          </a:p>
          <a:p>
            <a:pPr lvl="0" algn="ctr"/>
            <a:r>
              <a:rPr lang="de-DE" sz="2800" dirty="0" smtClean="0"/>
              <a:t>innerhalb der nächsten 3 Tage</a:t>
            </a:r>
          </a:p>
          <a:p>
            <a:pPr lvl="0"/>
            <a:r>
              <a:rPr lang="de-DE" sz="2800" dirty="0" smtClean="0"/>
              <a:t>Danach Zusendung von Formularen zur Datenerhebung im Word-Format. Diese ausgefüllt innerhalb von 4 Tagen zurück.</a:t>
            </a:r>
            <a:endParaRPr lang="de-DE" sz="2800" dirty="0"/>
          </a:p>
        </p:txBody>
      </p:sp>
      <p:pic>
        <p:nvPicPr>
          <p:cNvPr id="6" name="Grafik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3311" y="-32437"/>
            <a:ext cx="4176464" cy="2096199"/>
          </a:xfrm>
          <a:prstGeom prst="rect">
            <a:avLst/>
          </a:prstGeom>
        </p:spPr>
      </p:pic>
    </p:spTree>
    <p:extLst>
      <p:ext uri="{BB962C8B-B14F-4D97-AF65-F5344CB8AC3E}">
        <p14:creationId xmlns:p14="http://schemas.microsoft.com/office/powerpoint/2010/main" val="52596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pPr algn="l" defTabSz="914400">
              <a:lnSpc>
                <a:spcPct val="90000"/>
              </a:lnSpc>
              <a:spcBef>
                <a:spcPct val="0"/>
              </a:spcBef>
              <a:buNone/>
            </a:pPr>
            <a:r>
              <a:rPr lang="de-DE" dirty="0" smtClean="0">
                <a:latin typeface="Constantia"/>
              </a:rPr>
              <a:t>Information</a:t>
            </a:r>
            <a:endParaRPr lang="de-DE" dirty="0">
              <a:latin typeface="Constantia" pitchFamily="18" charset="0"/>
            </a:endParaRPr>
          </a:p>
        </p:txBody>
      </p:sp>
      <p:sp>
        <p:nvSpPr>
          <p:cNvPr id="9" name="Untertitel 8"/>
          <p:cNvSpPr>
            <a:spLocks noGrp="1"/>
          </p:cNvSpPr>
          <p:nvPr>
            <p:ph type="subTitle" idx="1"/>
          </p:nvPr>
        </p:nvSpPr>
        <p:spPr/>
        <p:txBody>
          <a:bodyPr/>
          <a:lstStyle/>
          <a:p>
            <a:pPr marL="0" indent="0" algn="l">
              <a:buNone/>
            </a:pPr>
            <a:r>
              <a:rPr lang="de-DE" dirty="0" err="1" smtClean="0">
                <a:latin typeface="Constantia"/>
              </a:rPr>
              <a:t>Make</a:t>
            </a:r>
            <a:r>
              <a:rPr lang="de-DE" dirty="0" smtClean="0">
                <a:latin typeface="Constantia"/>
              </a:rPr>
              <a:t> </a:t>
            </a:r>
            <a:r>
              <a:rPr lang="de-DE" dirty="0" err="1" smtClean="0">
                <a:latin typeface="Constantia"/>
              </a:rPr>
              <a:t>the</a:t>
            </a:r>
            <a:r>
              <a:rPr lang="de-DE" dirty="0" smtClean="0">
                <a:latin typeface="Constantia"/>
              </a:rPr>
              <a:t> Chemistry sexy – </a:t>
            </a:r>
            <a:r>
              <a:rPr lang="de-DE" dirty="0" err="1" smtClean="0">
                <a:latin typeface="Constantia"/>
              </a:rPr>
              <a:t>Ma.t.che.s</a:t>
            </a:r>
            <a:r>
              <a:rPr lang="de-DE" dirty="0" smtClean="0">
                <a:latin typeface="Constantia"/>
              </a:rPr>
              <a:t>.</a:t>
            </a:r>
          </a:p>
          <a:p>
            <a:pPr marL="0" indent="0" algn="l">
              <a:buNone/>
            </a:pPr>
            <a:r>
              <a:rPr lang="de-DE" dirty="0" smtClean="0">
                <a:latin typeface="Constantia"/>
              </a:rPr>
              <a:t>September 2016 – August 2018</a:t>
            </a:r>
            <a:endParaRPr lang="de-DE" dirty="0">
              <a:latin typeface="Constantia" pitchFamily="18" charset="0"/>
            </a:endParaRPr>
          </a:p>
        </p:txBody>
      </p:sp>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normAutofit/>
          </a:bodyPr>
          <a:lstStyle/>
          <a:p>
            <a:r>
              <a:rPr lang="de-DE" dirty="0" smtClean="0"/>
              <a:t>Anmeldung</a:t>
            </a:r>
            <a:endParaRPr lang="de-DE" dirty="0"/>
          </a:p>
        </p:txBody>
      </p:sp>
      <p:sp>
        <p:nvSpPr>
          <p:cNvPr id="3" name="Textfeld 2"/>
          <p:cNvSpPr txBox="1"/>
          <p:nvPr/>
        </p:nvSpPr>
        <p:spPr>
          <a:xfrm>
            <a:off x="559042" y="1750634"/>
            <a:ext cx="10585176" cy="584775"/>
          </a:xfrm>
          <a:prstGeom prst="rect">
            <a:avLst/>
          </a:prstGeom>
          <a:noFill/>
        </p:spPr>
        <p:txBody>
          <a:bodyPr wrap="square" rtlCol="0">
            <a:spAutoFit/>
          </a:bodyPr>
          <a:lstStyle/>
          <a:p>
            <a:r>
              <a:rPr lang="de-DE" sz="3200" b="1" u="sng" dirty="0" smtClean="0"/>
              <a:t>Nach der Anmeldung:</a:t>
            </a:r>
          </a:p>
        </p:txBody>
      </p:sp>
      <p:sp>
        <p:nvSpPr>
          <p:cNvPr id="4" name="Textfeld 3"/>
          <p:cNvSpPr txBox="1"/>
          <p:nvPr/>
        </p:nvSpPr>
        <p:spPr>
          <a:xfrm>
            <a:off x="559042" y="2591712"/>
            <a:ext cx="10715282" cy="3847207"/>
          </a:xfrm>
          <a:prstGeom prst="rect">
            <a:avLst/>
          </a:prstGeom>
          <a:noFill/>
        </p:spPr>
        <p:txBody>
          <a:bodyPr wrap="square" rtlCol="0">
            <a:spAutoFit/>
          </a:bodyPr>
          <a:lstStyle/>
          <a:p>
            <a:pPr lvl="0" algn="ctr"/>
            <a:r>
              <a:rPr lang="de-DE" sz="4800" dirty="0" smtClean="0"/>
              <a:t>Reisedokumente überprüfen!</a:t>
            </a:r>
          </a:p>
          <a:p>
            <a:pPr lvl="0"/>
            <a:endParaRPr lang="de-DE" sz="2800" dirty="0" smtClean="0"/>
          </a:p>
          <a:p>
            <a:pPr lvl="0"/>
            <a:r>
              <a:rPr lang="de-DE" sz="2800" dirty="0" smtClean="0"/>
              <a:t>Türkei! Reisepass nicht notwendig aber empfohlen!</a:t>
            </a:r>
          </a:p>
          <a:p>
            <a:pPr lvl="0"/>
            <a:endParaRPr lang="de-DE" sz="2800" dirty="0"/>
          </a:p>
          <a:p>
            <a:pPr lvl="0"/>
            <a:r>
              <a:rPr lang="de-DE" sz="2800" dirty="0" smtClean="0"/>
              <a:t>Personalausweis oder Kinderausweis (</a:t>
            </a:r>
            <a:r>
              <a:rPr lang="de-DE" sz="2800" dirty="0"/>
              <a:t>L</a:t>
            </a:r>
            <a:r>
              <a:rPr lang="de-DE" sz="2800" dirty="0" smtClean="0"/>
              <a:t>ichtbild!!)</a:t>
            </a:r>
          </a:p>
          <a:p>
            <a:pPr lvl="0"/>
            <a:endParaRPr lang="de-DE" sz="2800" dirty="0"/>
          </a:p>
          <a:p>
            <a:pPr lvl="0"/>
            <a:r>
              <a:rPr lang="de-DE" sz="2800" dirty="0" smtClean="0"/>
              <a:t>Ggf.: Vollmachten, Befreiung von der </a:t>
            </a:r>
            <a:r>
              <a:rPr lang="de-DE" sz="2800" smtClean="0"/>
              <a:t>Aufsichtspflicht etc..</a:t>
            </a:r>
            <a:endParaRPr lang="de-DE" sz="2800" dirty="0"/>
          </a:p>
          <a:p>
            <a:pPr lvl="0"/>
            <a:endParaRPr lang="de-DE" sz="2800" dirty="0" smtClean="0"/>
          </a:p>
        </p:txBody>
      </p:sp>
      <p:pic>
        <p:nvPicPr>
          <p:cNvPr id="6" name="Grafik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3311" y="-32437"/>
            <a:ext cx="4176464" cy="2096199"/>
          </a:xfrm>
          <a:prstGeom prst="rect">
            <a:avLst/>
          </a:prstGeom>
        </p:spPr>
      </p:pic>
    </p:spTree>
    <p:extLst>
      <p:ext uri="{BB962C8B-B14F-4D97-AF65-F5344CB8AC3E}">
        <p14:creationId xmlns:p14="http://schemas.microsoft.com/office/powerpoint/2010/main" val="291529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0196" y="5301208"/>
            <a:ext cx="4349312" cy="1440160"/>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895439" cy="1340768"/>
          </a:xfrm>
          <a:prstGeom prst="rect">
            <a:avLst/>
          </a:prstGeom>
        </p:spPr>
      </p:pic>
      <p:pic>
        <p:nvPicPr>
          <p:cNvPr id="4" name="Grafik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0516" y="0"/>
            <a:ext cx="5014293" cy="2516712"/>
          </a:xfrm>
          <a:prstGeom prst="rect">
            <a:avLst/>
          </a:prstGeom>
        </p:spPr>
      </p:pic>
      <p:sp>
        <p:nvSpPr>
          <p:cNvPr id="5" name="Textfeld 4"/>
          <p:cNvSpPr txBox="1"/>
          <p:nvPr/>
        </p:nvSpPr>
        <p:spPr>
          <a:xfrm>
            <a:off x="219473" y="3272830"/>
            <a:ext cx="11795024" cy="840230"/>
          </a:xfrm>
          <a:prstGeom prst="rect">
            <a:avLst/>
          </a:prstGeom>
          <a:noFill/>
        </p:spPr>
        <p:txBody>
          <a:bodyPr wrap="none" rtlCol="0">
            <a:spAutoFit/>
          </a:bodyPr>
          <a:lstStyle/>
          <a:p>
            <a:pPr>
              <a:lnSpc>
                <a:spcPct val="90000"/>
              </a:lnSpc>
            </a:pPr>
            <a:r>
              <a:rPr lang="de-DE" sz="5400" dirty="0" smtClean="0"/>
              <a:t>Vielen  Dank für Ihre Aufmerksamkeit!</a:t>
            </a:r>
            <a:endParaRPr lang="de-DE" sz="5400" dirty="0"/>
          </a:p>
        </p:txBody>
      </p:sp>
    </p:spTree>
    <p:extLst>
      <p:ext uri="{BB962C8B-B14F-4D97-AF65-F5344CB8AC3E}">
        <p14:creationId xmlns:p14="http://schemas.microsoft.com/office/powerpoint/2010/main" val="192928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l" defTabSz="914400">
              <a:lnSpc>
                <a:spcPct val="90000"/>
              </a:lnSpc>
              <a:spcBef>
                <a:spcPct val="0"/>
              </a:spcBef>
              <a:buNone/>
            </a:pPr>
            <a:r>
              <a:rPr lang="de-DE" sz="7200" b="1" i="0" baseline="0" dirty="0" smtClean="0">
                <a:solidFill>
                  <a:schemeClr val="tx1"/>
                </a:solidFill>
                <a:effectLst>
                  <a:outerShdw blurRad="38100" dist="38100" dir="2700000" algn="br" rotWithShape="0">
                    <a:schemeClr val="bg2">
                      <a:lumMod val="50000"/>
                      <a:alpha val="43000"/>
                    </a:schemeClr>
                  </a:outerShdw>
                </a:effectLst>
                <a:latin typeface="Constantia"/>
              </a:rPr>
              <a:t>Gliederung</a:t>
            </a:r>
            <a:endParaRPr lang="de-DE" sz="7200" dirty="0">
              <a:latin typeface="Constantia" pitchFamily="18" charset="0"/>
            </a:endParaRPr>
          </a:p>
        </p:txBody>
      </p:sp>
      <p:sp>
        <p:nvSpPr>
          <p:cNvPr id="3" name="Inhaltsplatzhalter 2"/>
          <p:cNvSpPr>
            <a:spLocks noGrp="1"/>
          </p:cNvSpPr>
          <p:nvPr>
            <p:ph idx="1"/>
          </p:nvPr>
        </p:nvSpPr>
        <p:spPr>
          <a:xfrm>
            <a:off x="1522412" y="1828800"/>
            <a:ext cx="9144000" cy="2320280"/>
          </a:xfrm>
        </p:spPr>
        <p:txBody>
          <a:bodyPr>
            <a:noAutofit/>
          </a:bodyPr>
          <a:lstStyle/>
          <a:p>
            <a:pPr marL="228600" indent="-228600" algn="l" defTabSz="914400">
              <a:lnSpc>
                <a:spcPct val="90000"/>
              </a:lnSpc>
              <a:spcBef>
                <a:spcPts val="1800"/>
              </a:spcBef>
              <a:buClr>
                <a:schemeClr val="tx1"/>
              </a:buClr>
              <a:buFont typeface="Arial"/>
              <a:buChar char="•"/>
            </a:pPr>
            <a:r>
              <a:rPr lang="de-DE" sz="4400" b="0" i="0" dirty="0" smtClean="0">
                <a:solidFill>
                  <a:schemeClr val="tx1"/>
                </a:solidFill>
                <a:effectLst>
                  <a:outerShdw blurRad="50800" dist="38100" dir="2700000" algn="tr" rotWithShape="0">
                    <a:schemeClr val="bg2">
                      <a:lumMod val="50000"/>
                      <a:alpha val="43000"/>
                    </a:schemeClr>
                  </a:outerShdw>
                </a:effectLst>
                <a:latin typeface="Constantia"/>
              </a:rPr>
              <a:t>Was ist ERASMUS+</a:t>
            </a:r>
          </a:p>
          <a:p>
            <a:pPr marL="228600" indent="-228600" algn="l" defTabSz="914400">
              <a:lnSpc>
                <a:spcPct val="90000"/>
              </a:lnSpc>
              <a:spcBef>
                <a:spcPts val="1800"/>
              </a:spcBef>
              <a:buClr>
                <a:schemeClr val="tx1"/>
              </a:buClr>
              <a:buFont typeface="Arial"/>
              <a:buChar char="•"/>
            </a:pPr>
            <a:r>
              <a:rPr lang="de-DE" sz="4400" b="0" i="0" dirty="0" smtClean="0">
                <a:solidFill>
                  <a:schemeClr val="tx1"/>
                </a:solidFill>
                <a:effectLst>
                  <a:outerShdw blurRad="50800" dist="38100" dir="2700000" algn="tr" rotWithShape="0">
                    <a:schemeClr val="bg2">
                      <a:lumMod val="50000"/>
                      <a:alpha val="43000"/>
                    </a:schemeClr>
                  </a:outerShdw>
                </a:effectLst>
                <a:latin typeface="Constantia"/>
              </a:rPr>
              <a:t>Was ist </a:t>
            </a:r>
            <a:r>
              <a:rPr lang="de-DE" sz="4400" b="0" i="0" dirty="0" err="1" smtClean="0">
                <a:solidFill>
                  <a:schemeClr val="tx1"/>
                </a:solidFill>
                <a:effectLst>
                  <a:outerShdw blurRad="50800" dist="38100" dir="2700000" algn="tr" rotWithShape="0">
                    <a:schemeClr val="bg2">
                      <a:lumMod val="50000"/>
                      <a:alpha val="43000"/>
                    </a:schemeClr>
                  </a:outerShdw>
                </a:effectLst>
                <a:latin typeface="Constantia"/>
              </a:rPr>
              <a:t>Ma.t.che.s</a:t>
            </a:r>
            <a:r>
              <a:rPr lang="de-DE" sz="4400" b="0" i="0" dirty="0" smtClean="0">
                <a:solidFill>
                  <a:schemeClr val="tx1"/>
                </a:solidFill>
                <a:effectLst>
                  <a:outerShdw blurRad="50800" dist="38100" dir="2700000" algn="tr" rotWithShape="0">
                    <a:schemeClr val="bg2">
                      <a:lumMod val="50000"/>
                      <a:alpha val="43000"/>
                    </a:schemeClr>
                  </a:outerShdw>
                </a:effectLst>
                <a:latin typeface="Constantia"/>
              </a:rPr>
              <a:t>.</a:t>
            </a:r>
          </a:p>
          <a:p>
            <a:pPr marL="228600" indent="-228600" algn="l" defTabSz="914400">
              <a:lnSpc>
                <a:spcPct val="90000"/>
              </a:lnSpc>
              <a:spcBef>
                <a:spcPts val="1800"/>
              </a:spcBef>
              <a:buClr>
                <a:schemeClr val="tx1"/>
              </a:buClr>
              <a:buFont typeface="Arial"/>
              <a:buChar char="•"/>
            </a:pPr>
            <a:r>
              <a:rPr lang="de-DE" sz="4400" b="0" i="0" dirty="0" smtClean="0">
                <a:solidFill>
                  <a:schemeClr val="tx1"/>
                </a:solidFill>
                <a:effectLst>
                  <a:outerShdw blurRad="50800" dist="38100" dir="2700000" algn="tr" rotWithShape="0">
                    <a:schemeClr val="bg2">
                      <a:lumMod val="50000"/>
                      <a:alpha val="43000"/>
                    </a:schemeClr>
                  </a:outerShdw>
                </a:effectLst>
                <a:latin typeface="Constantia"/>
              </a:rPr>
              <a:t>Teilnahmevoraussetzung</a:t>
            </a:r>
          </a:p>
          <a:p>
            <a:pPr marL="228600" indent="-228600" algn="l" defTabSz="914400">
              <a:lnSpc>
                <a:spcPct val="90000"/>
              </a:lnSpc>
              <a:spcBef>
                <a:spcPts val="1800"/>
              </a:spcBef>
              <a:buClr>
                <a:schemeClr val="tx1"/>
              </a:buClr>
              <a:buFont typeface="Arial"/>
              <a:buChar char="•"/>
            </a:pPr>
            <a:r>
              <a:rPr lang="de-DE" sz="4400" dirty="0" smtClean="0">
                <a:latin typeface="Constantia"/>
              </a:rPr>
              <a:t>Anmeldung / Erhebung</a:t>
            </a:r>
            <a:endParaRPr lang="de-DE" sz="4400" dirty="0" smtClean="0">
              <a:latin typeface="Constantia" pitchFamily="18" charset="0"/>
            </a:endParaRPr>
          </a:p>
        </p:txBody>
      </p:sp>
    </p:spTree>
    <p:extLst>
      <p:ext uri="{BB962C8B-B14F-4D97-AF65-F5344CB8AC3E}">
        <p14:creationId xmlns:p14="http://schemas.microsoft.com/office/powerpoint/2010/main" val="6341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ERASMUS+ ?</a:t>
            </a:r>
            <a:endParaRPr lang="de-DE" dirty="0"/>
          </a:p>
        </p:txBody>
      </p:sp>
      <p:sp>
        <p:nvSpPr>
          <p:cNvPr id="3" name="Textfeld 2"/>
          <p:cNvSpPr txBox="1"/>
          <p:nvPr/>
        </p:nvSpPr>
        <p:spPr>
          <a:xfrm>
            <a:off x="621804" y="1562738"/>
            <a:ext cx="11233248" cy="2579168"/>
          </a:xfrm>
          <a:prstGeom prst="rect">
            <a:avLst/>
          </a:prstGeom>
          <a:noFill/>
        </p:spPr>
        <p:txBody>
          <a:bodyPr wrap="square" rtlCol="0">
            <a:spAutoFit/>
          </a:bodyPr>
          <a:lstStyle/>
          <a:p>
            <a:r>
              <a:rPr lang="de-DE" sz="2800" dirty="0" smtClean="0"/>
              <a:t>Erasmus</a:t>
            </a:r>
            <a:r>
              <a:rPr lang="de-DE" sz="2800" dirty="0"/>
              <a:t>+ ist das Programm für Bildung, Jugend und Sport der Europäischen Union. In Erasmus+ werden die bisherigen EU-Programme für lebenslanges Lernen, Jugend und Sport sowie die europäischen Kooperationsprogramme im Hochschulbereich </a:t>
            </a:r>
            <a:r>
              <a:rPr lang="de-DE" sz="2800" dirty="0" smtClean="0"/>
              <a:t>zusammengefasst.</a:t>
            </a:r>
            <a:endParaRPr lang="de-DE" sz="2800" dirty="0"/>
          </a:p>
          <a:p>
            <a:pPr>
              <a:lnSpc>
                <a:spcPct val="90000"/>
              </a:lnSpc>
            </a:pPr>
            <a:endParaRPr lang="de-DE" sz="2400" dirty="0"/>
          </a:p>
        </p:txBody>
      </p:sp>
      <p:sp>
        <p:nvSpPr>
          <p:cNvPr id="4" name="Textfeld 3"/>
          <p:cNvSpPr txBox="1"/>
          <p:nvPr/>
        </p:nvSpPr>
        <p:spPr>
          <a:xfrm>
            <a:off x="621805" y="3834129"/>
            <a:ext cx="10585176" cy="2031325"/>
          </a:xfrm>
          <a:prstGeom prst="rect">
            <a:avLst/>
          </a:prstGeom>
          <a:noFill/>
        </p:spPr>
        <p:txBody>
          <a:bodyPr wrap="square" rtlCol="0">
            <a:spAutoFit/>
          </a:bodyPr>
          <a:lstStyle/>
          <a:p>
            <a:pPr marL="342900" indent="-342900">
              <a:lnSpc>
                <a:spcPct val="90000"/>
              </a:lnSpc>
              <a:buFont typeface="Symbol" panose="05050102010706020507" pitchFamily="18" charset="2"/>
              <a:buChar char="Þ"/>
            </a:pPr>
            <a:r>
              <a:rPr lang="de-DE" sz="2800" dirty="0" smtClean="0"/>
              <a:t>Verschiedene Leitaktionen</a:t>
            </a:r>
          </a:p>
          <a:p>
            <a:pPr>
              <a:lnSpc>
                <a:spcPct val="90000"/>
              </a:lnSpc>
            </a:pPr>
            <a:r>
              <a:rPr lang="de-DE" sz="2800" dirty="0" smtClean="0"/>
              <a:t>     Für Schulen interessant </a:t>
            </a:r>
            <a:r>
              <a:rPr lang="de-DE" sz="2800" b="1" u="sng" dirty="0" smtClean="0"/>
              <a:t>Leitaktion 2</a:t>
            </a:r>
            <a:r>
              <a:rPr lang="de-DE" sz="2800" dirty="0" smtClean="0"/>
              <a:t>:</a:t>
            </a:r>
          </a:p>
          <a:p>
            <a:pPr lvl="1">
              <a:lnSpc>
                <a:spcPct val="90000"/>
              </a:lnSpc>
            </a:pPr>
            <a:r>
              <a:rPr lang="de-DE" sz="2800" dirty="0"/>
              <a:t>Partnerschaften von Organisationen, Einrichtungen und Initiativen zur Zusammenarbeit und Förderung von Innovation und zum Austausch guter Praxis. </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9751" y="-16080"/>
            <a:ext cx="3679074" cy="836712"/>
          </a:xfrm>
          <a:prstGeom prst="rect">
            <a:avLst/>
          </a:prstGeom>
        </p:spPr>
      </p:pic>
    </p:spTree>
    <p:extLst>
      <p:ext uri="{BB962C8B-B14F-4D97-AF65-F5344CB8AC3E}">
        <p14:creationId xmlns:p14="http://schemas.microsoft.com/office/powerpoint/2010/main" val="405963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ERASMUS+ ?</a:t>
            </a:r>
            <a:endParaRPr lang="de-DE" dirty="0"/>
          </a:p>
        </p:txBody>
      </p:sp>
      <p:sp>
        <p:nvSpPr>
          <p:cNvPr id="3" name="Textfeld 2"/>
          <p:cNvSpPr txBox="1"/>
          <p:nvPr/>
        </p:nvSpPr>
        <p:spPr>
          <a:xfrm>
            <a:off x="621804" y="1988840"/>
            <a:ext cx="11233248" cy="3662541"/>
          </a:xfrm>
          <a:prstGeom prst="rect">
            <a:avLst/>
          </a:prstGeom>
          <a:noFill/>
        </p:spPr>
        <p:txBody>
          <a:bodyPr wrap="square" rtlCol="0">
            <a:spAutoFit/>
          </a:bodyPr>
          <a:lstStyle/>
          <a:p>
            <a:r>
              <a:rPr lang="de-DE" sz="4000" b="1" dirty="0" smtClean="0"/>
              <a:t>Innerhalb der Leitaktion 2:</a:t>
            </a:r>
          </a:p>
          <a:p>
            <a:r>
              <a:rPr lang="de-DE" sz="3200" dirty="0"/>
              <a:t>Strategische Partnerschaften, an denen ausschließlich Schulen beteiligt sind (</a:t>
            </a:r>
            <a:r>
              <a:rPr lang="de-DE" sz="3200" b="1" u="sng" dirty="0"/>
              <a:t>Strategische Schulpartnerschaften </a:t>
            </a:r>
            <a:r>
              <a:rPr lang="de-DE" sz="3200" dirty="0"/>
              <a:t>= bisherige COMENIUS-Schulpartnerschaften</a:t>
            </a:r>
            <a:r>
              <a:rPr lang="de-DE" sz="3200" dirty="0" smtClean="0"/>
              <a:t>).</a:t>
            </a:r>
          </a:p>
          <a:p>
            <a:r>
              <a:rPr lang="de-DE" sz="3200" dirty="0" smtClean="0"/>
              <a:t>In </a:t>
            </a:r>
            <a:r>
              <a:rPr lang="de-DE" sz="3200" dirty="0"/>
              <a:t>Deutschland antragsberechtigt sind vorschulische Einrichtungen, öffentliche Schulen, staatlich anerkannte, staatlich genehmigte bzw. staatlich geförderte </a:t>
            </a:r>
            <a:r>
              <a:rPr lang="de-DE" sz="3200" dirty="0" smtClean="0"/>
              <a:t>Schulen.</a:t>
            </a:r>
            <a:endParaRPr lang="de-DE" sz="32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9751" y="-16080"/>
            <a:ext cx="3679074" cy="836712"/>
          </a:xfrm>
          <a:prstGeom prst="rect">
            <a:avLst/>
          </a:prstGeom>
        </p:spPr>
      </p:pic>
    </p:spTree>
    <p:extLst>
      <p:ext uri="{BB962C8B-B14F-4D97-AF65-F5344CB8AC3E}">
        <p14:creationId xmlns:p14="http://schemas.microsoft.com/office/powerpoint/2010/main" val="102288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ERASMUS+ ?</a:t>
            </a:r>
            <a:endParaRPr lang="de-DE" dirty="0"/>
          </a:p>
        </p:txBody>
      </p:sp>
      <p:sp>
        <p:nvSpPr>
          <p:cNvPr id="3" name="Textfeld 2"/>
          <p:cNvSpPr txBox="1"/>
          <p:nvPr/>
        </p:nvSpPr>
        <p:spPr>
          <a:xfrm>
            <a:off x="621804" y="1988840"/>
            <a:ext cx="11233248" cy="4524315"/>
          </a:xfrm>
          <a:prstGeom prst="rect">
            <a:avLst/>
          </a:prstGeom>
          <a:noFill/>
        </p:spPr>
        <p:txBody>
          <a:bodyPr wrap="square" rtlCol="0">
            <a:spAutoFit/>
          </a:bodyPr>
          <a:lstStyle/>
          <a:p>
            <a:r>
              <a:rPr lang="de-DE" sz="3200" b="1" u="sng" dirty="0"/>
              <a:t>Strategische </a:t>
            </a:r>
            <a:r>
              <a:rPr lang="de-DE" sz="3200" b="1" u="sng" dirty="0" smtClean="0"/>
              <a:t>Schulpartnerschaften</a:t>
            </a:r>
          </a:p>
          <a:p>
            <a:pPr marL="457200" indent="-457200">
              <a:buFont typeface="Arial" panose="020B0604020202020204" pitchFamily="34" charset="0"/>
              <a:buChar char="•"/>
            </a:pPr>
            <a:r>
              <a:rPr lang="de-DE" sz="3200" dirty="0" smtClean="0"/>
              <a:t>Finanzielle Förderung</a:t>
            </a:r>
          </a:p>
          <a:p>
            <a:pPr marL="914400" lvl="1" indent="-457200">
              <a:buFont typeface="Wingdings" panose="05000000000000000000" pitchFamily="2" charset="2"/>
              <a:buChar char="v"/>
            </a:pPr>
            <a:r>
              <a:rPr lang="de-DE" sz="3200" dirty="0" smtClean="0"/>
              <a:t>Abhängig von der Dauer und der Art &amp; Menge der   </a:t>
            </a:r>
            <a:r>
              <a:rPr lang="de-DE" sz="3200" dirty="0" err="1" smtClean="0"/>
              <a:t>Mobilitäten</a:t>
            </a:r>
            <a:endParaRPr lang="de-DE" sz="3200" dirty="0" smtClean="0"/>
          </a:p>
          <a:p>
            <a:pPr marL="914400" lvl="1" indent="-457200">
              <a:buFont typeface="Wingdings" panose="05000000000000000000" pitchFamily="2" charset="2"/>
              <a:buChar char="v"/>
            </a:pPr>
            <a:r>
              <a:rPr lang="de-DE" sz="3200" dirty="0" smtClean="0"/>
              <a:t>Neu: Deckelung der </a:t>
            </a:r>
            <a:r>
              <a:rPr lang="de-DE" sz="3200" dirty="0" err="1" smtClean="0"/>
              <a:t>Mobilitäten</a:t>
            </a:r>
            <a:r>
              <a:rPr lang="de-DE" sz="3200" dirty="0" smtClean="0"/>
              <a:t> (Max. 100 pro Projekt)</a:t>
            </a:r>
          </a:p>
          <a:p>
            <a:pPr lvl="1"/>
            <a:r>
              <a:rPr lang="de-DE" sz="3200" dirty="0"/>
              <a:t>	</a:t>
            </a:r>
            <a:r>
              <a:rPr lang="de-DE" sz="3200" dirty="0" smtClean="0"/>
              <a:t>-&gt; bei unserem Projekt 20 / Schule (5 Partner)</a:t>
            </a:r>
          </a:p>
          <a:p>
            <a:pPr lvl="1"/>
            <a:endParaRPr lang="de-DE" sz="3200" dirty="0"/>
          </a:p>
          <a:p>
            <a:pPr marL="457200" indent="-457200">
              <a:buFont typeface="Arial" panose="020B0604020202020204" pitchFamily="34" charset="0"/>
              <a:buChar char="•"/>
            </a:pPr>
            <a:r>
              <a:rPr lang="de-DE" sz="3200" dirty="0" smtClean="0"/>
              <a:t>Für Teilnehmer entstehen keine Reisekosten</a:t>
            </a:r>
          </a:p>
          <a:p>
            <a:endParaRPr lang="de-DE" sz="32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9751" y="-16080"/>
            <a:ext cx="3679074" cy="836712"/>
          </a:xfrm>
          <a:prstGeom prst="rect">
            <a:avLst/>
          </a:prstGeom>
        </p:spPr>
      </p:pic>
    </p:spTree>
    <p:extLst>
      <p:ext uri="{BB962C8B-B14F-4D97-AF65-F5344CB8AC3E}">
        <p14:creationId xmlns:p14="http://schemas.microsoft.com/office/powerpoint/2010/main" val="158343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ERASMUS+ ?</a:t>
            </a:r>
            <a:endParaRPr lang="de-DE" dirty="0"/>
          </a:p>
        </p:txBody>
      </p:sp>
      <p:sp>
        <p:nvSpPr>
          <p:cNvPr id="3" name="Textfeld 2"/>
          <p:cNvSpPr txBox="1"/>
          <p:nvPr/>
        </p:nvSpPr>
        <p:spPr>
          <a:xfrm>
            <a:off x="621804" y="1988840"/>
            <a:ext cx="11233248" cy="3539430"/>
          </a:xfrm>
          <a:prstGeom prst="rect">
            <a:avLst/>
          </a:prstGeom>
          <a:noFill/>
        </p:spPr>
        <p:txBody>
          <a:bodyPr wrap="square" rtlCol="0">
            <a:spAutoFit/>
          </a:bodyPr>
          <a:lstStyle/>
          <a:p>
            <a:r>
              <a:rPr lang="de-DE" sz="3200" b="1" u="sng" dirty="0"/>
              <a:t>Strategische </a:t>
            </a:r>
            <a:r>
              <a:rPr lang="de-DE" sz="3200" b="1" u="sng" dirty="0" smtClean="0"/>
              <a:t>Schulpartnerschaften</a:t>
            </a:r>
          </a:p>
          <a:p>
            <a:pPr marL="457200" indent="-457200">
              <a:buFont typeface="Arial" panose="020B0604020202020204" pitchFamily="34" charset="0"/>
              <a:buChar char="•"/>
            </a:pPr>
            <a:r>
              <a:rPr lang="de-DE" sz="3200" dirty="0" smtClean="0"/>
              <a:t>Finanzielle Förderung</a:t>
            </a:r>
          </a:p>
          <a:p>
            <a:pPr marL="914400" lvl="1" indent="-457200">
              <a:buFont typeface="Wingdings" panose="05000000000000000000" pitchFamily="2" charset="2"/>
              <a:buChar char="v"/>
            </a:pPr>
            <a:r>
              <a:rPr lang="de-DE" sz="3200" dirty="0" smtClean="0"/>
              <a:t>Vergabe der Förderung nach einem komplizierten und aufwendigen Antragsverfahren (es geht um viel Geld!)</a:t>
            </a:r>
          </a:p>
          <a:p>
            <a:pPr marL="914400" lvl="1" indent="-457200">
              <a:buFont typeface="Wingdings" panose="05000000000000000000" pitchFamily="2" charset="2"/>
              <a:buChar char="v"/>
            </a:pPr>
            <a:endParaRPr lang="de-DE" sz="3200" dirty="0" smtClean="0"/>
          </a:p>
          <a:p>
            <a:pPr marL="914400" lvl="1" indent="-457200">
              <a:buFont typeface="Wingdings" panose="05000000000000000000" pitchFamily="2" charset="2"/>
              <a:buChar char="v"/>
            </a:pPr>
            <a:r>
              <a:rPr lang="de-DE" sz="3200" dirty="0" smtClean="0"/>
              <a:t>Problem: Bekanntgabe der Ergebnisse erst kurz vor dem Projektstart (September 2016)</a:t>
            </a:r>
            <a:endParaRPr lang="de-DE" sz="32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9751" y="-16080"/>
            <a:ext cx="3679074" cy="836712"/>
          </a:xfrm>
          <a:prstGeom prst="rect">
            <a:avLst/>
          </a:prstGeom>
        </p:spPr>
      </p:pic>
    </p:spTree>
    <p:extLst>
      <p:ext uri="{BB962C8B-B14F-4D97-AF65-F5344CB8AC3E}">
        <p14:creationId xmlns:p14="http://schemas.microsoft.com/office/powerpoint/2010/main" val="123887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lstStyle/>
          <a:p>
            <a:r>
              <a:rPr lang="de-DE" dirty="0" smtClean="0"/>
              <a:t>Was ist </a:t>
            </a:r>
            <a:r>
              <a:rPr lang="de-DE" dirty="0" err="1" smtClean="0"/>
              <a:t>Ma.t.che.s</a:t>
            </a:r>
            <a:r>
              <a:rPr lang="de-DE" dirty="0" smtClean="0"/>
              <a:t> ?</a:t>
            </a:r>
            <a:endParaRPr lang="de-DE" dirty="0"/>
          </a:p>
        </p:txBody>
      </p:sp>
      <p:sp>
        <p:nvSpPr>
          <p:cNvPr id="3" name="Textfeld 2"/>
          <p:cNvSpPr txBox="1"/>
          <p:nvPr/>
        </p:nvSpPr>
        <p:spPr>
          <a:xfrm>
            <a:off x="621804" y="1562738"/>
            <a:ext cx="10585176" cy="4216539"/>
          </a:xfrm>
          <a:prstGeom prst="rect">
            <a:avLst/>
          </a:prstGeom>
          <a:noFill/>
        </p:spPr>
        <p:txBody>
          <a:bodyPr wrap="square" rtlCol="0">
            <a:spAutoFit/>
          </a:bodyPr>
          <a:lstStyle/>
          <a:p>
            <a:r>
              <a:rPr lang="de-DE" sz="3200" dirty="0" err="1" smtClean="0"/>
              <a:t>Ma.t.che.s</a:t>
            </a:r>
            <a:r>
              <a:rPr lang="de-DE" sz="3200" dirty="0" smtClean="0"/>
              <a:t>. ist eine strategische Schulpartnerschaft</a:t>
            </a:r>
          </a:p>
          <a:p>
            <a:r>
              <a:rPr lang="de-DE" sz="3200" dirty="0"/>
              <a:t>	</a:t>
            </a:r>
            <a:r>
              <a:rPr lang="de-DE" sz="3200" dirty="0" smtClean="0"/>
              <a:t>(=&gt; soll eine </a:t>
            </a:r>
            <a:r>
              <a:rPr lang="de-DE" sz="3200" dirty="0"/>
              <a:t>strategische </a:t>
            </a:r>
            <a:r>
              <a:rPr lang="de-DE" sz="3200" dirty="0" smtClean="0"/>
              <a:t>Schulpartnerschaft werden)</a:t>
            </a:r>
          </a:p>
          <a:p>
            <a:endParaRPr lang="de-DE" sz="3200" dirty="0"/>
          </a:p>
          <a:p>
            <a:r>
              <a:rPr lang="de-DE" sz="3200" b="1" u="sng" dirty="0" smtClean="0"/>
              <a:t>Ziel</a:t>
            </a:r>
          </a:p>
          <a:p>
            <a:pPr marL="457200" indent="-457200">
              <a:buFont typeface="Arial" panose="020B0604020202020204" pitchFamily="34" charset="0"/>
              <a:buChar char="•"/>
            </a:pPr>
            <a:r>
              <a:rPr lang="de-DE" sz="2800" dirty="0" smtClean="0"/>
              <a:t>Stärkung des </a:t>
            </a:r>
            <a:r>
              <a:rPr lang="de-DE" sz="2800" dirty="0"/>
              <a:t>naturwissenschaftlichen </a:t>
            </a:r>
            <a:r>
              <a:rPr lang="de-DE" sz="2800" dirty="0" smtClean="0"/>
              <a:t>Unterrichts, </a:t>
            </a:r>
            <a:r>
              <a:rPr lang="de-DE" sz="2800" dirty="0"/>
              <a:t>insbesondere </a:t>
            </a:r>
            <a:r>
              <a:rPr lang="de-DE" sz="2800" dirty="0" smtClean="0"/>
              <a:t>des Chemieunterrichts</a:t>
            </a:r>
          </a:p>
          <a:p>
            <a:pPr marL="457200" indent="-457200">
              <a:buFont typeface="Arial" panose="020B0604020202020204" pitchFamily="34" charset="0"/>
              <a:buChar char="•"/>
            </a:pPr>
            <a:r>
              <a:rPr lang="de-DE" sz="2800" dirty="0" smtClean="0"/>
              <a:t>Anwendung unkonventioneller Verfahren</a:t>
            </a:r>
          </a:p>
          <a:p>
            <a:pPr marL="457200" indent="-457200">
              <a:buFont typeface="Arial" panose="020B0604020202020204" pitchFamily="34" charset="0"/>
              <a:buChar char="•"/>
            </a:pPr>
            <a:r>
              <a:rPr lang="de-DE" sz="2800" dirty="0" smtClean="0"/>
              <a:t>Austausch von „</a:t>
            </a:r>
            <a:r>
              <a:rPr lang="de-DE" sz="2800" dirty="0" err="1" smtClean="0"/>
              <a:t>best</a:t>
            </a:r>
            <a:r>
              <a:rPr lang="de-DE" sz="2800" dirty="0" smtClean="0"/>
              <a:t> </a:t>
            </a:r>
            <a:r>
              <a:rPr lang="de-DE" sz="2800" dirty="0" err="1" smtClean="0"/>
              <a:t>practise</a:t>
            </a:r>
            <a:r>
              <a:rPr lang="de-DE" sz="2800" dirty="0" smtClean="0"/>
              <a:t>“ mit europäischen Partnern</a:t>
            </a:r>
          </a:p>
          <a:p>
            <a:pPr marL="457200" indent="-457200">
              <a:buFont typeface="Arial" panose="020B0604020202020204" pitchFamily="34" charset="0"/>
              <a:buChar char="•"/>
            </a:pPr>
            <a:r>
              <a:rPr lang="de-DE" sz="2800" dirty="0" smtClean="0"/>
              <a:t>Förderung von kultureller Akzeptanz und physischer Mobilität</a:t>
            </a:r>
          </a:p>
        </p:txBody>
      </p:sp>
      <p:pic>
        <p:nvPicPr>
          <p:cNvPr id="5" name="Grafi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9325" y="0"/>
            <a:ext cx="4719500" cy="1562738"/>
          </a:xfrm>
          <a:prstGeom prst="rect">
            <a:avLst/>
          </a:prstGeom>
        </p:spPr>
      </p:pic>
    </p:spTree>
    <p:extLst>
      <p:ext uri="{BB962C8B-B14F-4D97-AF65-F5344CB8AC3E}">
        <p14:creationId xmlns:p14="http://schemas.microsoft.com/office/powerpoint/2010/main" val="249207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2413" y="402276"/>
            <a:ext cx="4860031" cy="794476"/>
          </a:xfrm>
        </p:spPr>
        <p:txBody>
          <a:bodyPr/>
          <a:lstStyle/>
          <a:p>
            <a:r>
              <a:rPr lang="de-DE" dirty="0" smtClean="0"/>
              <a:t>Was ist </a:t>
            </a:r>
            <a:r>
              <a:rPr lang="de-DE" dirty="0" err="1" smtClean="0"/>
              <a:t>Ma.t.che.s</a:t>
            </a:r>
            <a:r>
              <a:rPr lang="de-DE" dirty="0" smtClean="0"/>
              <a:t> ?</a:t>
            </a:r>
            <a:endParaRPr lang="de-DE" dirty="0"/>
          </a:p>
        </p:txBody>
      </p:sp>
      <p:sp>
        <p:nvSpPr>
          <p:cNvPr id="3" name="Textfeld 2"/>
          <p:cNvSpPr txBox="1"/>
          <p:nvPr/>
        </p:nvSpPr>
        <p:spPr>
          <a:xfrm>
            <a:off x="1508285" y="2996952"/>
            <a:ext cx="8856984" cy="1323439"/>
          </a:xfrm>
          <a:prstGeom prst="rect">
            <a:avLst/>
          </a:prstGeom>
          <a:noFill/>
        </p:spPr>
        <p:txBody>
          <a:bodyPr wrap="square" rtlCol="0">
            <a:spAutoFit/>
          </a:bodyPr>
          <a:lstStyle/>
          <a:p>
            <a:r>
              <a:rPr lang="de-DE" sz="8000" b="1" u="sng" dirty="0" smtClean="0"/>
              <a:t>Unsere Partner:</a:t>
            </a:r>
          </a:p>
        </p:txBody>
      </p:sp>
      <p:pic>
        <p:nvPicPr>
          <p:cNvPr id="5" name="Grafi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9325" y="0"/>
            <a:ext cx="4719500" cy="1562738"/>
          </a:xfrm>
          <a:prstGeom prst="rect">
            <a:avLst/>
          </a:prstGeom>
        </p:spPr>
      </p:pic>
    </p:spTree>
    <p:extLst>
      <p:ext uri="{BB962C8B-B14F-4D97-AF65-F5344CB8AC3E}">
        <p14:creationId xmlns:p14="http://schemas.microsoft.com/office/powerpoint/2010/main" val="373341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49E14C-F81F-4D76-84E5-4A7B0F5AD8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 Währung (Breitbild)</Template>
  <TotalTime>0</TotalTime>
  <Words>686</Words>
  <Application>Microsoft Office PowerPoint</Application>
  <PresentationFormat>Benutzerdefiniert</PresentationFormat>
  <Paragraphs>111</Paragraphs>
  <Slides>21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Constantia</vt:lpstr>
      <vt:lpstr>Symbol</vt:lpstr>
      <vt:lpstr>Wingdings</vt:lpstr>
      <vt:lpstr>Currency 16x9</vt:lpstr>
      <vt:lpstr>PowerPoint-Präsentation</vt:lpstr>
      <vt:lpstr>Information</vt:lpstr>
      <vt:lpstr>Gliederung</vt:lpstr>
      <vt:lpstr>Was ist ERASMUS+ ?</vt:lpstr>
      <vt:lpstr>Was ist ERASMUS+ ?</vt:lpstr>
      <vt:lpstr>Was ist ERASMUS+ ?</vt:lpstr>
      <vt:lpstr>Was ist ERASMUS+ ?</vt:lpstr>
      <vt:lpstr>Was ist Ma.t.che.s ?</vt:lpstr>
      <vt:lpstr>Was ist Ma.t.che.s ?</vt:lpstr>
      <vt:lpstr>Was ist Ma.t.che.s ?</vt:lpstr>
      <vt:lpstr>Was ist Ma.t.che.s ?</vt:lpstr>
      <vt:lpstr>Was ist Ma.t.che.s ?</vt:lpstr>
      <vt:lpstr>Was ist Ma.t.che.s ?</vt:lpstr>
      <vt:lpstr>Wer kann Teilnehmen?</vt:lpstr>
      <vt:lpstr>Wer kann Teilnehmen?</vt:lpstr>
      <vt:lpstr>Wer kann Teilnehmen?</vt:lpstr>
      <vt:lpstr>Wer kann Teilnehmen?</vt:lpstr>
      <vt:lpstr>Anmeldung</vt:lpstr>
      <vt:lpstr>Anmeldung</vt:lpstr>
      <vt:lpstr>Anmeldung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2016-06-04T15:57:38Z</dcterms:created>
  <dcterms:modified xsi:type="dcterms:W3CDTF">2019-02-20T20:21:19Z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