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77" r:id="rId3"/>
    <p:sldId id="278" r:id="rId4"/>
    <p:sldId id="279" r:id="rId5"/>
    <p:sldId id="266" r:id="rId6"/>
    <p:sldId id="265" r:id="rId7"/>
    <p:sldId id="257" r:id="rId8"/>
    <p:sldId id="258" r:id="rId9"/>
    <p:sldId id="259" r:id="rId10"/>
    <p:sldId id="260" r:id="rId11"/>
    <p:sldId id="261" r:id="rId12"/>
    <p:sldId id="262" r:id="rId13"/>
    <p:sldId id="268" r:id="rId14"/>
    <p:sldId id="264" r:id="rId15"/>
    <p:sldId id="263" r:id="rId16"/>
    <p:sldId id="269" r:id="rId17"/>
    <p:sldId id="270" r:id="rId18"/>
    <p:sldId id="272" r:id="rId19"/>
    <p:sldId id="271" r:id="rId20"/>
    <p:sldId id="274" r:id="rId21"/>
    <p:sldId id="273" r:id="rId22"/>
    <p:sldId id="275" r:id="rId23"/>
    <p:sldId id="276" r:id="rId24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3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56"/>
  </p:normalViewPr>
  <p:slideViewPr>
    <p:cSldViewPr snapToGrid="0" snapToObjects="1">
      <p:cViewPr varScale="1">
        <p:scale>
          <a:sx n="94" d="100"/>
          <a:sy n="94" d="100"/>
        </p:scale>
        <p:origin x="28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E08CA-A0C2-D04F-8DA9-345F4CDAB8AF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09080-E4B4-EC4E-81A2-0201A910C1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3499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Formulare:</a:t>
            </a:r>
            <a:endParaRPr lang="de-DE" baseline="0" dirty="0"/>
          </a:p>
          <a:p>
            <a:r>
              <a:rPr lang="de-DE" baseline="0" dirty="0"/>
              <a:t>Betrieb: in der Vergangenheit haben immer wieder </a:t>
            </a:r>
            <a:r>
              <a:rPr lang="de-DE" baseline="0" dirty="0" err="1"/>
              <a:t>SuS</a:t>
            </a:r>
            <a:r>
              <a:rPr lang="de-DE" baseline="0" dirty="0"/>
              <a:t> BP in anderen Städten Deutschlands gemacht, seitens der Schule kein Problem </a:t>
            </a:r>
            <a:r>
              <a:rPr lang="de-DE" baseline="0" dirty="0">
                <a:sym typeface="Wingdings"/>
              </a:rPr>
              <a:t> fernmündliche </a:t>
            </a:r>
            <a:r>
              <a:rPr lang="de-DE" baseline="0" dirty="0" err="1">
                <a:sym typeface="Wingdings"/>
              </a:rPr>
              <a:t>Betreung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09080-E4B4-EC4E-81A2-0201A910C1D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890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de-DE"/>
              <a:t>Mastertitelformat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Master-Untertitelformat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68A5447-3BE7-EC43-A017-2A1C3C78FF4A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DAD533-B355-F44B-A255-D79C985E3186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Mastertitelformat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Mastertextformat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5447-3BE7-EC43-A017-2A1C3C78FF4A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533-B355-F44B-A255-D79C985E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de-DE"/>
              <a:t>Mastertitelformat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Mastertextformat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68A5447-3BE7-EC43-A017-2A1C3C78FF4A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DAD533-B355-F44B-A255-D79C985E3186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de-DE"/>
              <a:t>Mastertitelformat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5447-3BE7-EC43-A017-2A1C3C78FF4A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DAD533-B355-F44B-A255-D79C985E318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de-DE"/>
              <a:t>Mastertextformat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Mastertextformat bearbeiten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Mastertitelformat bearbeiten</a:t>
            </a:r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5447-3BE7-EC43-A017-2A1C3C78FF4A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DAD533-B355-F44B-A255-D79C985E3186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Mastertitelformat bearbeiten</a:t>
            </a:r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/>
              <a:t>Mastertextformat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/>
              <a:t>Mastertextformat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8A5447-3BE7-EC43-A017-2A1C3C78FF4A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DAD533-B355-F44B-A255-D79C985E3186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/>
              <a:t>Mastertitelformat bearbeiten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/>
              <a:t>Mastertextformat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/>
              <a:t>Mastertextformat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8A5447-3BE7-EC43-A017-2A1C3C78FF4A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DAD533-B355-F44B-A255-D79C985E3186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Mastertextformat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Mastertitelformat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5447-3BE7-EC43-A017-2A1C3C78FF4A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DAD533-B355-F44B-A255-D79C985E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5447-3BE7-EC43-A017-2A1C3C78FF4A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DAD533-B355-F44B-A255-D79C985E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de-DE"/>
              <a:t>Mastertitelformat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5447-3BE7-EC43-A017-2A1C3C78FF4A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DAD533-B355-F44B-A255-D79C985E3186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Mastertextformat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de-DE"/>
              <a:t>Mastertextformat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Mastertextformat bearbeiten</a:t>
            </a:r>
          </a:p>
        </p:txBody>
      </p:sp>
      <p:sp>
        <p:nvSpPr>
          <p:cNvPr id="8" name="Rechtec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Mastertitelformat bearbeiten</a:t>
            </a:r>
            <a:endParaRPr kumimoji="0" lang="en-US"/>
          </a:p>
        </p:txBody>
      </p:sp>
      <p:sp>
        <p:nvSpPr>
          <p:cNvPr id="11" name="Rechtec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68A5447-3BE7-EC43-A017-2A1C3C78FF4A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DAD533-B355-F44B-A255-D79C985E3186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/>
              <a:t>Bild auf Platzhalter ziehen oder durch Klicken auf Symbol hinzufügen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/>
              <a:t>Mastertitelformat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Mastertextformat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8A5447-3BE7-EC43-A017-2A1C3C78FF4A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DAD533-B355-F44B-A255-D79C985E318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5222" y="1979001"/>
            <a:ext cx="8790579" cy="2838202"/>
          </a:xfrm>
        </p:spPr>
        <p:txBody>
          <a:bodyPr>
            <a:noAutofit/>
          </a:bodyPr>
          <a:lstStyle/>
          <a:p>
            <a:pPr algn="ctr"/>
            <a:br>
              <a:rPr lang="de-DE" sz="3000" dirty="0">
                <a:solidFill>
                  <a:schemeClr val="bg1"/>
                </a:solidFill>
                <a:latin typeface="American Typewriter"/>
                <a:cs typeface="American Typewriter"/>
              </a:rPr>
            </a:br>
            <a:r>
              <a:rPr lang="de-DE" sz="2500" dirty="0">
                <a:solidFill>
                  <a:schemeClr val="bg1"/>
                </a:solidFill>
                <a:latin typeface="American Typewriter"/>
                <a:cs typeface="American Typewriter"/>
              </a:rPr>
              <a:t>Digitale</a:t>
            </a:r>
            <a:br>
              <a:rPr lang="de-DE" sz="2500" dirty="0">
                <a:solidFill>
                  <a:schemeClr val="bg1"/>
                </a:solidFill>
                <a:latin typeface="American Typewriter"/>
                <a:cs typeface="American Typewriter"/>
              </a:rPr>
            </a:br>
            <a:r>
              <a:rPr lang="de-DE" sz="2500" dirty="0">
                <a:solidFill>
                  <a:schemeClr val="bg1"/>
                </a:solidFill>
                <a:latin typeface="American Typewriter"/>
                <a:cs typeface="American Typewriter"/>
              </a:rPr>
              <a:t>Informationsveranstaltung</a:t>
            </a:r>
            <a:br>
              <a:rPr lang="de-DE" sz="3000" dirty="0">
                <a:solidFill>
                  <a:schemeClr val="bg1"/>
                </a:solidFill>
                <a:latin typeface="American Typewriter"/>
                <a:cs typeface="American Typewriter"/>
              </a:rPr>
            </a:br>
            <a:br>
              <a:rPr lang="de-DE" sz="5000" b="1" dirty="0">
                <a:solidFill>
                  <a:schemeClr val="bg1"/>
                </a:solidFill>
                <a:latin typeface="American Typewriter"/>
                <a:cs typeface="American Typewriter"/>
              </a:rPr>
            </a:br>
            <a:r>
              <a:rPr lang="de-DE" sz="3000" b="1" dirty="0"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Betriebspraktikum</a:t>
            </a:r>
            <a:br>
              <a:rPr lang="de-DE" sz="3000" b="1" dirty="0"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</a:br>
            <a:r>
              <a:rPr lang="de-DE" sz="3000" b="1" dirty="0"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in der Klasse 9</a:t>
            </a:r>
            <a:r>
              <a:rPr lang="de-DE" sz="3000" b="1" dirty="0">
                <a:solidFill>
                  <a:schemeClr val="bg1"/>
                </a:solidFill>
                <a:latin typeface="American Typewriter"/>
                <a:cs typeface="American Typewriter"/>
              </a:rPr>
              <a:t> 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Bild 3" descr="Schullo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832" y="0"/>
            <a:ext cx="2616969" cy="186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09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Während des BP...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pünktlich und regelmäßig erscheinen</a:t>
            </a:r>
          </a:p>
          <a:p>
            <a:pPr marL="0" indent="0">
              <a:buNone/>
            </a:pPr>
            <a:r>
              <a:rPr lang="de-DE" dirty="0"/>
              <a:t> </a:t>
            </a:r>
          </a:p>
          <a:p>
            <a:r>
              <a:rPr lang="de-DE" dirty="0"/>
              <a:t>bei Krankheit unverzüglich den Betrieb </a:t>
            </a:r>
            <a:r>
              <a:rPr lang="de-DE" b="1" u="sng" dirty="0">
                <a:solidFill>
                  <a:schemeClr val="accent2">
                    <a:lumMod val="75000"/>
                  </a:schemeClr>
                </a:solidFill>
              </a:rPr>
              <a:t>und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dirty="0"/>
              <a:t>die Schule informieren</a:t>
            </a:r>
          </a:p>
          <a:p>
            <a:endParaRPr lang="de-DE" dirty="0"/>
          </a:p>
          <a:p>
            <a:r>
              <a:rPr lang="de-DE" dirty="0"/>
              <a:t>bei Problemen, die du selbst nicht lösen kann, nimm </a:t>
            </a:r>
            <a:r>
              <a:rPr lang="de-DE" dirty="0">
                <a:solidFill>
                  <a:srgbClr val="B95B22"/>
                </a:solidFill>
              </a:rPr>
              <a:t>Kontakt mit deinem/deiner betreuenden </a:t>
            </a:r>
            <a:r>
              <a:rPr lang="de-DE" dirty="0" err="1">
                <a:solidFill>
                  <a:srgbClr val="B95B22"/>
                </a:solidFill>
              </a:rPr>
              <a:t>LehrerIn</a:t>
            </a:r>
            <a:r>
              <a:rPr lang="de-DE" dirty="0">
                <a:solidFill>
                  <a:srgbClr val="B95B22"/>
                </a:solidFill>
              </a:rPr>
              <a:t> </a:t>
            </a:r>
            <a:r>
              <a:rPr lang="de-DE" dirty="0"/>
              <a:t>auf</a:t>
            </a:r>
          </a:p>
          <a:p>
            <a:pPr marL="0" indent="0">
              <a:buNone/>
            </a:pPr>
            <a:endParaRPr lang="de-DE" dirty="0"/>
          </a:p>
          <a:p>
            <a:r>
              <a:rPr lang="en-US" dirty="0"/>
              <a:t>w</a:t>
            </a:r>
            <a:r>
              <a:rPr lang="de-DE" dirty="0"/>
              <a:t>eitere Informationen: Merkblatt zum Verhalten im Betrieb</a:t>
            </a:r>
          </a:p>
        </p:txBody>
      </p:sp>
    </p:spTree>
    <p:extLst>
      <p:ext uri="{BB962C8B-B14F-4D97-AF65-F5344CB8AC3E}">
        <p14:creationId xmlns:p14="http://schemas.microsoft.com/office/powerpoint/2010/main" val="384751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Nach dem BP ...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495800"/>
          </a:xfrm>
        </p:spPr>
        <p:txBody>
          <a:bodyPr/>
          <a:lstStyle/>
          <a:p>
            <a:r>
              <a:rPr lang="de-DE" dirty="0"/>
              <a:t>Teilbestand des erfolgreich absolvierten BP ist das </a:t>
            </a:r>
            <a:r>
              <a:rPr lang="de-DE" dirty="0">
                <a:solidFill>
                  <a:schemeClr val="accent2"/>
                </a:solidFill>
              </a:rPr>
              <a:t>schriftliche</a:t>
            </a:r>
            <a:r>
              <a:rPr lang="de-DE" dirty="0"/>
              <a:t> Verfassen einer </a:t>
            </a:r>
            <a:r>
              <a:rPr lang="de-DE" dirty="0">
                <a:solidFill>
                  <a:srgbClr val="DD8047"/>
                </a:solidFill>
              </a:rPr>
              <a:t>Praktikumsdokumentation.</a:t>
            </a:r>
            <a:endParaRPr lang="de-DE" dirty="0"/>
          </a:p>
          <a:p>
            <a:endParaRPr lang="de-DE" dirty="0"/>
          </a:p>
          <a:p>
            <a:r>
              <a:rPr lang="de-DE" dirty="0"/>
              <a:t>Alle </a:t>
            </a:r>
            <a:r>
              <a:rPr lang="de-DE" dirty="0">
                <a:solidFill>
                  <a:srgbClr val="DD8047"/>
                </a:solidFill>
              </a:rPr>
              <a:t>Hinweise</a:t>
            </a:r>
            <a:r>
              <a:rPr lang="de-DE" dirty="0"/>
              <a:t> dazu findest du auf der </a:t>
            </a:r>
            <a:r>
              <a:rPr lang="de-DE" dirty="0">
                <a:solidFill>
                  <a:srgbClr val="DD8047"/>
                </a:solidFill>
              </a:rPr>
              <a:t>Website/ </a:t>
            </a:r>
            <a:r>
              <a:rPr lang="de-DE" dirty="0"/>
              <a:t>in</a:t>
            </a:r>
            <a:r>
              <a:rPr lang="de-DE" dirty="0">
                <a:solidFill>
                  <a:srgbClr val="DD8047"/>
                </a:solidFill>
              </a:rPr>
              <a:t> Teams. </a:t>
            </a:r>
            <a:r>
              <a:rPr lang="de-DE" sz="2500" i="1" dirty="0"/>
              <a:t>(Leitfaden Praktikumsbericht)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>
                <a:solidFill>
                  <a:srgbClr val="DD8047"/>
                </a:solidFill>
              </a:rPr>
              <a:t>Abgabe</a:t>
            </a:r>
            <a:r>
              <a:rPr lang="de-DE" dirty="0"/>
              <a:t>: der letzte Tag </a:t>
            </a:r>
            <a:r>
              <a:rPr lang="de-DE" dirty="0">
                <a:solidFill>
                  <a:srgbClr val="DD8047"/>
                </a:solidFill>
              </a:rPr>
              <a:t>vor den Weihnachtsferien </a:t>
            </a:r>
            <a:r>
              <a:rPr lang="de-DE" dirty="0"/>
              <a:t>bei deiner betreuenden Lehrkraft</a:t>
            </a:r>
          </a:p>
        </p:txBody>
      </p:sp>
    </p:spTree>
    <p:extLst>
      <p:ext uri="{BB962C8B-B14F-4D97-AF65-F5344CB8AC3E}">
        <p14:creationId xmlns:p14="http://schemas.microsoft.com/office/powerpoint/2010/main" val="248791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Bewertung des BP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33506" y="1600200"/>
            <a:ext cx="8432542" cy="4495800"/>
          </a:xfrm>
        </p:spPr>
        <p:txBody>
          <a:bodyPr>
            <a:normAutofit fontScale="62500" lnSpcReduction="20000"/>
          </a:bodyPr>
          <a:lstStyle/>
          <a:p>
            <a:pPr marL="0"/>
            <a:r>
              <a:rPr lang="de-DE" sz="5300" dirty="0"/>
              <a:t>Bemerkung auf Halbjahreszeugnissen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sz="5300" dirty="0"/>
              <a:t>In die Bewertung fließen folgende Aspekte ein: </a:t>
            </a:r>
          </a:p>
          <a:p>
            <a:endParaRPr lang="de-DE" sz="4500" dirty="0"/>
          </a:p>
          <a:p>
            <a:pPr lvl="1"/>
            <a:r>
              <a:rPr lang="de-DE" sz="4500" dirty="0">
                <a:solidFill>
                  <a:srgbClr val="B95B22"/>
                </a:solidFill>
              </a:rPr>
              <a:t>Vorbereitung: </a:t>
            </a:r>
            <a:r>
              <a:rPr lang="de-DE" sz="4500" dirty="0"/>
              <a:t>u.a. fristgerechte Anmeldung</a:t>
            </a:r>
          </a:p>
          <a:p>
            <a:pPr lvl="1"/>
            <a:r>
              <a:rPr lang="de-DE" sz="4500" dirty="0">
                <a:solidFill>
                  <a:srgbClr val="B95B22"/>
                </a:solidFill>
              </a:rPr>
              <a:t>Durchführung: </a:t>
            </a:r>
            <a:r>
              <a:rPr lang="de-DE" sz="4500" dirty="0"/>
              <a:t>u.a. Feedback durch Betreuung vor Ort</a:t>
            </a:r>
          </a:p>
          <a:p>
            <a:pPr lvl="1"/>
            <a:r>
              <a:rPr lang="de-DE" sz="4500" dirty="0">
                <a:solidFill>
                  <a:srgbClr val="B95B22"/>
                </a:solidFill>
              </a:rPr>
              <a:t>Dokumentation: </a:t>
            </a:r>
            <a:r>
              <a:rPr lang="de-DE" sz="4500" dirty="0"/>
              <a:t>pünktliche Abgabe, formale sowie</a:t>
            </a:r>
          </a:p>
          <a:p>
            <a:pPr marL="365760" lvl="1" indent="0">
              <a:buNone/>
            </a:pPr>
            <a:r>
              <a:rPr lang="de-DE" sz="4500" dirty="0"/>
              <a:t>			  inhaltliche Gestaltung</a:t>
            </a:r>
          </a:p>
          <a:p>
            <a:pPr marL="365760" lvl="1" indent="0">
              <a:buNone/>
            </a:pPr>
            <a:endParaRPr lang="de-DE" dirty="0"/>
          </a:p>
        </p:txBody>
      </p:sp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541CB20C-6FB0-9B49-A3B8-FB5E077D2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954" y="1600200"/>
            <a:ext cx="1484663" cy="149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47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Wichtig und auf einen Blick!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069116" y="1631166"/>
            <a:ext cx="6557238" cy="5131832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de-DE" dirty="0"/>
              <a:t>Zeitraum des BP: </a:t>
            </a:r>
            <a:r>
              <a:rPr lang="de-DE" b="1" dirty="0">
                <a:solidFill>
                  <a:srgbClr val="C00000"/>
                </a:solidFill>
              </a:rPr>
              <a:t>25.10.-05.11.2021</a:t>
            </a:r>
          </a:p>
          <a:p>
            <a:pPr lvl="1"/>
            <a:endParaRPr lang="de-DE" dirty="0"/>
          </a:p>
          <a:p>
            <a:pPr lvl="1"/>
            <a:r>
              <a:rPr lang="de-DE" b="1" dirty="0">
                <a:solidFill>
                  <a:srgbClr val="C00000"/>
                </a:solidFill>
              </a:rPr>
              <a:t>Anmeldung</a:t>
            </a:r>
            <a:r>
              <a:rPr lang="de-DE" dirty="0"/>
              <a:t> spätestens am </a:t>
            </a:r>
            <a:r>
              <a:rPr lang="de-DE" b="1" dirty="0">
                <a:solidFill>
                  <a:srgbClr val="C00000"/>
                </a:solidFill>
              </a:rPr>
              <a:t>ersten Tag nach </a:t>
            </a:r>
            <a:r>
              <a:rPr lang="de-DE" dirty="0"/>
              <a:t>den </a:t>
            </a:r>
            <a:r>
              <a:rPr lang="de-DE" b="1" dirty="0">
                <a:solidFill>
                  <a:srgbClr val="C00000"/>
                </a:solidFill>
              </a:rPr>
              <a:t>Sommerferien</a:t>
            </a:r>
            <a:r>
              <a:rPr lang="de-DE" dirty="0"/>
              <a:t> im </a:t>
            </a:r>
            <a:r>
              <a:rPr lang="de-DE" b="1" dirty="0">
                <a:solidFill>
                  <a:srgbClr val="C00000"/>
                </a:solidFill>
              </a:rPr>
              <a:t>Sekretariat</a:t>
            </a:r>
            <a:r>
              <a:rPr lang="de-DE" dirty="0"/>
              <a:t> abgeben – früher möglich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schriftliche </a:t>
            </a:r>
            <a:r>
              <a:rPr lang="de-DE" b="1" dirty="0">
                <a:solidFill>
                  <a:srgbClr val="C00000"/>
                </a:solidFill>
              </a:rPr>
              <a:t>Dokumentation</a:t>
            </a:r>
            <a:r>
              <a:rPr lang="de-DE" dirty="0"/>
              <a:t> als fixer Bestandteil bis zum </a:t>
            </a:r>
            <a:r>
              <a:rPr lang="de-DE" b="1" dirty="0">
                <a:solidFill>
                  <a:srgbClr val="C00000"/>
                </a:solidFill>
              </a:rPr>
              <a:t>letzten Tag vor </a:t>
            </a:r>
            <a:r>
              <a:rPr lang="de-DE" dirty="0"/>
              <a:t>den </a:t>
            </a:r>
            <a:r>
              <a:rPr lang="de-DE" b="1" dirty="0">
                <a:solidFill>
                  <a:srgbClr val="C00000"/>
                </a:solidFill>
              </a:rPr>
              <a:t>Weihnachtsferien</a:t>
            </a:r>
            <a:r>
              <a:rPr lang="de-DE" dirty="0"/>
              <a:t> 2021</a:t>
            </a:r>
          </a:p>
          <a:p>
            <a:pPr marL="365760" lvl="1" indent="0">
              <a:buNone/>
            </a:pPr>
            <a:endParaRPr lang="de-DE" dirty="0"/>
          </a:p>
          <a:p>
            <a:pPr lvl="1"/>
            <a:r>
              <a:rPr lang="de-DE" b="1" dirty="0">
                <a:solidFill>
                  <a:srgbClr val="C00000"/>
                </a:solidFill>
              </a:rPr>
              <a:t>Änderungen</a:t>
            </a:r>
            <a:r>
              <a:rPr lang="de-DE" dirty="0"/>
              <a:t> werden nicht selbstständig, nur nach </a:t>
            </a:r>
            <a:r>
              <a:rPr lang="de-DE" b="1" dirty="0">
                <a:solidFill>
                  <a:srgbClr val="C00000"/>
                </a:solidFill>
              </a:rPr>
              <a:t>Rücksprache</a:t>
            </a:r>
            <a:r>
              <a:rPr lang="de-DE" dirty="0"/>
              <a:t> und in Ausnahmefällen durchgeführt</a:t>
            </a:r>
          </a:p>
          <a:p>
            <a:pPr marL="365760" lvl="1" indent="0">
              <a:buNone/>
            </a:pPr>
            <a:endParaRPr lang="de-DE" dirty="0"/>
          </a:p>
          <a:p>
            <a:pPr lvl="1"/>
            <a:r>
              <a:rPr lang="de-DE" dirty="0"/>
              <a:t>alle Formulare, Hinweise &amp; Updates: </a:t>
            </a:r>
          </a:p>
          <a:p>
            <a:pPr lvl="1"/>
            <a:endParaRPr lang="de-DE" dirty="0"/>
          </a:p>
        </p:txBody>
      </p:sp>
      <p:pic>
        <p:nvPicPr>
          <p:cNvPr id="5" name="Grafik 4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4BD3CD63-61C9-AA41-8056-03B04BE1D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46" y="2218295"/>
            <a:ext cx="1809918" cy="4243861"/>
          </a:xfrm>
          <a:prstGeom prst="rect">
            <a:avLst/>
          </a:prstGeom>
        </p:spPr>
      </p:pic>
      <p:pic>
        <p:nvPicPr>
          <p:cNvPr id="6" name="Picture 12" descr="NC365 TEAMS Lösungspakete • NAS conception | Ihr Partner für Digitalisierung">
            <a:extLst>
              <a:ext uri="{FF2B5EF4-FFF2-40B4-BE49-F238E27FC236}">
                <a16:creationId xmlns:a16="http://schemas.microsoft.com/office/drawing/2014/main" id="{A6F6274C-2169-1A41-83F3-524811FA6A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30953"/>
          <a:stretch/>
        </p:blipFill>
        <p:spPr bwMode="auto">
          <a:xfrm>
            <a:off x="7310738" y="6066312"/>
            <a:ext cx="998089" cy="79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87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Formulare</a:t>
            </a:r>
          </a:p>
        </p:txBody>
      </p:sp>
      <p:pic>
        <p:nvPicPr>
          <p:cNvPr id="6" name="Bild 5" descr="Bildschirmfoto 2019-01-21 um 19.31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27" y="3197412"/>
            <a:ext cx="8662838" cy="2259607"/>
          </a:xfrm>
          <a:prstGeom prst="rect">
            <a:avLst/>
          </a:prstGeom>
        </p:spPr>
      </p:pic>
      <p:sp>
        <p:nvSpPr>
          <p:cNvPr id="5" name="Pfeil nach rechts 4"/>
          <p:cNvSpPr/>
          <p:nvPr/>
        </p:nvSpPr>
        <p:spPr>
          <a:xfrm rot="5400000">
            <a:off x="4232268" y="2659918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Bild 6" descr="Bildschirmfoto 2019-01-21 um 19.32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1346200"/>
            <a:ext cx="4807324" cy="4518058"/>
          </a:xfrm>
          <a:prstGeom prst="rect">
            <a:avLst/>
          </a:prstGeom>
        </p:spPr>
      </p:pic>
      <p:pic>
        <p:nvPicPr>
          <p:cNvPr id="8" name="Bild 7" descr="Bildschirmfoto 2019-01-21 um 19.31.4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714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1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fragezeichen.gi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867" r="-318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50356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Lust auf Ausland? </a:t>
            </a:r>
          </a:p>
        </p:txBody>
      </p:sp>
      <p:pic>
        <p:nvPicPr>
          <p:cNvPr id="5" name="Picture 2" descr="C:\Dokumente und Einstellungen\Lars\Desktop\Comenius Arbeit\Europaschule\Präsi\Logo_Europaschu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4" y="1989665"/>
            <a:ext cx="5362222" cy="402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210778" y="1839668"/>
            <a:ext cx="14637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>
                <a:solidFill>
                  <a:srgbClr val="B95B22"/>
                </a:solidFill>
              </a:rPr>
              <a:t>Warum?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363178" y="2900402"/>
            <a:ext cx="8789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>
                <a:solidFill>
                  <a:srgbClr val="B95B22"/>
                </a:solidFill>
              </a:rPr>
              <a:t>Wo?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363178" y="5001400"/>
            <a:ext cx="9941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>
                <a:solidFill>
                  <a:srgbClr val="B95B22"/>
                </a:solidFill>
              </a:rPr>
              <a:t>Wie?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396176" y="3926554"/>
            <a:ext cx="12398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>
                <a:solidFill>
                  <a:srgbClr val="B95B22"/>
                </a:solidFill>
              </a:rPr>
              <a:t>Wann? </a:t>
            </a:r>
          </a:p>
        </p:txBody>
      </p:sp>
    </p:spTree>
    <p:extLst>
      <p:ext uri="{BB962C8B-B14F-4D97-AF65-F5344CB8AC3E}">
        <p14:creationId xmlns:p14="http://schemas.microsoft.com/office/powerpoint/2010/main" val="82446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3600" dirty="0"/>
              <a:t>Ein Betriebspraktikums im Ausland belegt bei einer späteren Bewerbung Schlüssel-kompetenzen, wie</a:t>
            </a:r>
          </a:p>
          <a:p>
            <a:pPr lvl="1">
              <a:buFont typeface="Arial" charset="0"/>
              <a:buChar char="•"/>
            </a:pPr>
            <a:r>
              <a:rPr lang="de-DE" sz="3600" dirty="0"/>
              <a:t>Flexibilität</a:t>
            </a:r>
          </a:p>
          <a:p>
            <a:pPr lvl="1">
              <a:buFont typeface="Arial" charset="0"/>
              <a:buChar char="•"/>
            </a:pPr>
            <a:r>
              <a:rPr lang="de-DE" sz="3600" dirty="0"/>
              <a:t>Mobilität</a:t>
            </a:r>
          </a:p>
          <a:p>
            <a:pPr lvl="1">
              <a:buFont typeface="Arial" charset="0"/>
              <a:buChar char="•"/>
            </a:pPr>
            <a:r>
              <a:rPr lang="de-DE" sz="3600" dirty="0"/>
              <a:t>Sprachkompetenz</a:t>
            </a:r>
          </a:p>
          <a:p>
            <a:pPr lvl="1">
              <a:buFont typeface="Arial" charset="0"/>
              <a:buChar char="•"/>
            </a:pPr>
            <a:r>
              <a:rPr lang="de-DE" sz="3600" dirty="0"/>
              <a:t>Selbstständigkeit</a:t>
            </a:r>
            <a:endParaRPr lang="de-DE" sz="3600" b="1" dirty="0"/>
          </a:p>
          <a:p>
            <a:pPr marL="0" indent="0" algn="r">
              <a:buNone/>
            </a:pPr>
            <a:r>
              <a:rPr lang="de-DE" sz="3600" dirty="0"/>
              <a:t>     und bestimmt noch weitere.</a:t>
            </a:r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709334" y="372534"/>
            <a:ext cx="44331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err="1">
                <a:solidFill>
                  <a:srgbClr val="0000FF"/>
                </a:solidFill>
                <a:latin typeface="Arial" charset="0"/>
              </a:rPr>
              <a:t>euro</a:t>
            </a:r>
            <a:r>
              <a:rPr lang="de-DE" sz="4000" b="1" i="1" dirty="0" err="1">
                <a:solidFill>
                  <a:srgbClr val="0000FF"/>
                </a:solidFill>
                <a:latin typeface="Arial" charset="0"/>
              </a:rPr>
              <a:t>pass</a:t>
            </a:r>
            <a:r>
              <a:rPr lang="de-DE" sz="4000" dirty="0">
                <a:solidFill>
                  <a:srgbClr val="0000FF"/>
                </a:solidFill>
                <a:latin typeface="Arial" charset="0"/>
              </a:rPr>
              <a:t> Mobilität</a:t>
            </a:r>
            <a:endParaRPr lang="de-DE" sz="4000" dirty="0">
              <a:solidFill>
                <a:srgbClr val="0000FF"/>
              </a:solidFill>
            </a:endParaRPr>
          </a:p>
        </p:txBody>
      </p:sp>
      <p:graphicFrame>
        <p:nvGraphicFramePr>
          <p:cNvPr id="5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659520"/>
              </p:ext>
            </p:extLst>
          </p:nvPr>
        </p:nvGraphicFramePr>
        <p:xfrm>
          <a:off x="2929940" y="1600200"/>
          <a:ext cx="3394075" cy="480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8166" imgH="8019048" progId="AcroExch.Document.7">
                  <p:embed/>
                </p:oleObj>
              </mc:Choice>
              <mc:Fallback>
                <p:oleObj name="Acrobat Document" r:id="rId2" imgW="5668166" imgH="8019048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9940" y="1600200"/>
                        <a:ext cx="3394075" cy="480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533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Wo?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87" y="2539999"/>
            <a:ext cx="8762102" cy="397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527777" y="1552222"/>
            <a:ext cx="15063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/>
              <a:t>Italien</a:t>
            </a:r>
          </a:p>
        </p:txBody>
      </p:sp>
      <p:pic>
        <p:nvPicPr>
          <p:cNvPr id="6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87" y="143932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6" t="28999" r="15887" b="15001"/>
          <a:stretch>
            <a:fillRect/>
          </a:stretch>
        </p:blipFill>
        <p:spPr bwMode="auto">
          <a:xfrm>
            <a:off x="3527425" y="3756908"/>
            <a:ext cx="56165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83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Wann 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/>
              <a:t>prinzipiell gilt: parallel zum BP hier</a:t>
            </a:r>
          </a:p>
          <a:p>
            <a:endParaRPr lang="de-DE" dirty="0"/>
          </a:p>
          <a:p>
            <a:r>
              <a:rPr lang="de-DE" dirty="0"/>
              <a:t>aber: Anreise ggf. schon am Wochenende vorher</a:t>
            </a:r>
            <a:endParaRPr lang="de-DE" b="1" dirty="0">
              <a:solidFill>
                <a:srgbClr val="D83D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113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00B69-F16A-9A45-B813-DBB1A5387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000" dirty="0"/>
              <a:t>einige Hinweise </a:t>
            </a:r>
            <a:br>
              <a:rPr lang="de-DE" sz="3000" dirty="0"/>
            </a:br>
            <a:r>
              <a:rPr lang="de-DE" sz="3000" dirty="0"/>
              <a:t>für die nächsten 30 Minuten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880485-AC67-A34F-BEC6-4A0E367B38D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837706"/>
            <a:ext cx="8153400" cy="5020294"/>
          </a:xfrm>
        </p:spPr>
        <p:txBody>
          <a:bodyPr>
            <a:normAutofit/>
          </a:bodyPr>
          <a:lstStyle/>
          <a:p>
            <a:r>
              <a:rPr lang="de-DE" sz="2500" dirty="0"/>
              <a:t>Vortrag </a:t>
            </a:r>
            <a:r>
              <a:rPr lang="de-DE" sz="2500" dirty="0">
                <a:sym typeface="Wingdings" pitchFamily="2" charset="2"/>
              </a:rPr>
              <a:t> </a:t>
            </a:r>
          </a:p>
          <a:p>
            <a:pPr marL="0" indent="0">
              <a:buNone/>
            </a:pPr>
            <a:endParaRPr lang="de-DE" sz="2500" dirty="0"/>
          </a:p>
          <a:p>
            <a:r>
              <a:rPr lang="de-DE" sz="2500" dirty="0">
                <a:sym typeface="Wingdings" pitchFamily="2" charset="2"/>
              </a:rPr>
              <a:t>Fragen notieren  regelmäßige </a:t>
            </a:r>
            <a:r>
              <a:rPr lang="de-DE" sz="2500" dirty="0"/>
              <a:t>Möglichkeiten für Fragen </a:t>
            </a:r>
            <a:r>
              <a:rPr lang="de-DE" sz="2500" dirty="0">
                <a:sym typeface="Wingdings" pitchFamily="2" charset="2"/>
              </a:rPr>
              <a:t> </a:t>
            </a:r>
          </a:p>
          <a:p>
            <a:pPr marL="0" indent="0">
              <a:buNone/>
            </a:pPr>
            <a:endParaRPr lang="de-DE" sz="2500" dirty="0">
              <a:sym typeface="Wingdings" pitchFamily="2" charset="2"/>
            </a:endParaRPr>
          </a:p>
          <a:p>
            <a:r>
              <a:rPr lang="de-DE" sz="2500" dirty="0">
                <a:sym typeface="Wingdings" pitchFamily="2" charset="2"/>
              </a:rPr>
              <a:t>Wortbeiträge über Meldefunktion (danach Hand bitte wieder runter nehmen) </a:t>
            </a:r>
          </a:p>
          <a:p>
            <a:endParaRPr lang="de-DE" sz="2500" dirty="0">
              <a:sym typeface="Wingdings" pitchFamily="2" charset="2"/>
            </a:endParaRPr>
          </a:p>
          <a:p>
            <a:endParaRPr lang="de-DE" sz="2500" dirty="0">
              <a:sym typeface="Wingdings" pitchFamily="2" charset="2"/>
            </a:endParaRPr>
          </a:p>
          <a:p>
            <a:endParaRPr lang="de-DE" sz="2500" dirty="0">
              <a:sym typeface="Wingdings" pitchFamily="2" charset="2"/>
            </a:endParaRPr>
          </a:p>
          <a:p>
            <a:r>
              <a:rPr lang="de-DE" sz="2500" dirty="0">
                <a:sym typeface="Wingdings" pitchFamily="2" charset="2"/>
              </a:rPr>
              <a:t>Fragen können auch über Teams  Beiträge im Nachhinein gestellt werden</a:t>
            </a:r>
          </a:p>
          <a:p>
            <a:endParaRPr lang="de-DE" sz="2500" dirty="0"/>
          </a:p>
        </p:txBody>
      </p:sp>
      <p:pic>
        <p:nvPicPr>
          <p:cNvPr id="3074" name="Picture 2" descr="Stummschaltung Vektorgrafiken, Cliparts Und Illustrationen Kaufen - 123RF">
            <a:extLst>
              <a:ext uri="{FF2B5EF4-FFF2-40B4-BE49-F238E27FC236}">
                <a16:creationId xmlns:a16="http://schemas.microsoft.com/office/drawing/2014/main" id="{E022E497-E0B8-5646-B94F-9E96751E7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24" y="1600200"/>
            <a:ext cx="890072" cy="89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o Video Icons - Download Free Vector Icons | Noun Project">
            <a:extLst>
              <a:ext uri="{FF2B5EF4-FFF2-40B4-BE49-F238E27FC236}">
                <a16:creationId xmlns:a16="http://schemas.microsoft.com/office/drawing/2014/main" id="{8C6F4107-C4D7-D745-AE22-35B2D3093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896" y="1725427"/>
            <a:ext cx="639618" cy="63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 descr="Ein Bild, das Text, Monitor, Bildschirm, Fernsehen enthält.&#10;&#10;Automatisch generierte Beschreibung">
            <a:extLst>
              <a:ext uri="{FF2B5EF4-FFF2-40B4-BE49-F238E27FC236}">
                <a16:creationId xmlns:a16="http://schemas.microsoft.com/office/drawing/2014/main" id="{82763B2F-EB60-5642-9294-DDF98B87C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00" y="4629150"/>
            <a:ext cx="72136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44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/>
              <a:t>Die Reisekosten werden nicht von der Schule übernommen. Bei der Stadt kann eine Unterstützung beantragt werden. </a:t>
            </a:r>
          </a:p>
          <a:p>
            <a:endParaRPr lang="de-DE" dirty="0"/>
          </a:p>
          <a:p>
            <a:r>
              <a:rPr lang="de-DE" dirty="0"/>
              <a:t>Die freie Wahl des Praktikumsbetriebs ist eingeschränkt und richtet sich nach den Angeboten der Partnerschule. Andere Aspekte des Berufspraktikums entsprechen dem inländischen Praktikum.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Die Praktikanten werden bei Gastfamilien untergebracht. Im Gegenzug müssen die Familie des Praktikanten auch Gastgeber für einen Praktikanten aus dem Ausland sein.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4986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47356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Der Versicherungsmodus ist ähnlich dem im Inland: Praktikumsbezogene Handlungen (z. B. Weg von der Unterkunft zur Praktikumsstätte, Aufenthalt im Betrieb) sind über die Unfallkasse NRW versichert, Freizeitaktivitäten nicht. Der Abschluss einer privaten Auslandsreisekranken- </a:t>
            </a:r>
            <a:r>
              <a:rPr lang="de-DE" dirty="0" err="1"/>
              <a:t>versicherung</a:t>
            </a:r>
            <a:r>
              <a:rPr lang="de-DE" dirty="0"/>
              <a:t> ist zu empfehlen. </a:t>
            </a:r>
          </a:p>
          <a:p>
            <a:endParaRPr lang="de-DE" dirty="0"/>
          </a:p>
          <a:p>
            <a:r>
              <a:rPr lang="de-DE" dirty="0"/>
              <a:t>Bei zu vielen Bewerbern entscheidet die Schulleitung über die Teilnahme (Kriterium: Benehmen).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Andere Varianten eines Betriebspraktikums im Ausland (z. B. in der Firma eines Verwandten im Ausland) sind grundsätzlich möglich, müssen aber im Einzelfall geprüft werden.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405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nun zu tun?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34696" y="1741311"/>
            <a:ext cx="8531352" cy="4495800"/>
          </a:xfrm>
        </p:spPr>
        <p:txBody>
          <a:bodyPr>
            <a:normAutofit fontScale="77500" lnSpcReduction="20000"/>
          </a:bodyPr>
          <a:lstStyle/>
          <a:p>
            <a:r>
              <a:rPr lang="de-DE" dirty="0"/>
              <a:t>nachdenken, Eltern einbeziehen, sich auf der Schulwebsite informieren </a:t>
            </a:r>
          </a:p>
          <a:p>
            <a:endParaRPr lang="de-DE" dirty="0"/>
          </a:p>
          <a:p>
            <a:r>
              <a:rPr lang="de-DE" dirty="0"/>
              <a:t>An den Kontaktlehrer herantreten: </a:t>
            </a:r>
            <a:r>
              <a:rPr lang="de-DE" b="1" dirty="0"/>
              <a:t>Herrn </a:t>
            </a:r>
            <a:r>
              <a:rPr lang="de-DE" b="1" dirty="0" err="1"/>
              <a:t>Lendzian</a:t>
            </a:r>
            <a:r>
              <a:rPr lang="de-DE" b="1" dirty="0"/>
              <a:t> oder Herrn Moser</a:t>
            </a:r>
          </a:p>
          <a:p>
            <a:pPr marL="0" indent="0">
              <a:buNone/>
            </a:pPr>
            <a:endParaRPr lang="de-DE" b="1" dirty="0"/>
          </a:p>
          <a:p>
            <a:r>
              <a:rPr lang="de-DE" dirty="0"/>
              <a:t>verbindlich anmelden</a:t>
            </a:r>
          </a:p>
          <a:p>
            <a:pPr marL="0" indent="0">
              <a:buNone/>
            </a:pPr>
            <a:endParaRPr lang="de-DE" dirty="0">
              <a:solidFill>
                <a:srgbClr val="000000"/>
              </a:solidFill>
            </a:endParaRPr>
          </a:p>
          <a:p>
            <a:r>
              <a:rPr lang="de-DE" dirty="0">
                <a:solidFill>
                  <a:srgbClr val="000000"/>
                </a:solidFill>
              </a:rPr>
              <a:t>Die Hellweg-Schule vermittelt den Praktikumsplatz und die Gastfamilie.</a:t>
            </a:r>
          </a:p>
          <a:p>
            <a:endParaRPr lang="de-DE" dirty="0">
              <a:solidFill>
                <a:srgbClr val="000000"/>
              </a:solidFill>
            </a:endParaRPr>
          </a:p>
          <a:p>
            <a:r>
              <a:rPr lang="de-DE" dirty="0">
                <a:solidFill>
                  <a:srgbClr val="000000"/>
                </a:solidFill>
              </a:rPr>
              <a:t>Alles weitere (Reisorganisation, Versicherung…) wird von der Praktikantenfamilie organisiert.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4037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fragezeichen.gi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867" r="-31867"/>
          <a:stretch>
            <a:fillRect/>
          </a:stretch>
        </p:blipFill>
        <p:spPr>
          <a:xfrm>
            <a:off x="612775" y="1600200"/>
            <a:ext cx="8153400" cy="4495800"/>
          </a:xfrm>
        </p:spPr>
      </p:pic>
    </p:spTree>
    <p:extLst>
      <p:ext uri="{BB962C8B-B14F-4D97-AF65-F5344CB8AC3E}">
        <p14:creationId xmlns:p14="http://schemas.microsoft.com/office/powerpoint/2010/main" val="3366660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00B69-F16A-9A45-B813-DBB1A5387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000" dirty="0"/>
              <a:t>wichtige Formulare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9FA2E16-A0BA-C84A-81AF-6F599DEF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900051"/>
            <a:ext cx="8196119" cy="4290344"/>
          </a:xfrm>
          <a:prstGeom prst="rect">
            <a:avLst/>
          </a:prstGeom>
        </p:spPr>
      </p:pic>
      <p:sp>
        <p:nvSpPr>
          <p:cNvPr id="9" name="Grafik 7" descr="Cursor mit einfarbiger Füllung">
            <a:extLst>
              <a:ext uri="{FF2B5EF4-FFF2-40B4-BE49-F238E27FC236}">
                <a16:creationId xmlns:a16="http://schemas.microsoft.com/office/drawing/2014/main" id="{52CBC5A7-656C-4B47-ACB1-8E9A6BC6A33D}"/>
              </a:ext>
            </a:extLst>
          </p:cNvPr>
          <p:cNvSpPr/>
          <p:nvPr/>
        </p:nvSpPr>
        <p:spPr>
          <a:xfrm>
            <a:off x="861474" y="5382984"/>
            <a:ext cx="533044" cy="533400"/>
          </a:xfrm>
          <a:custGeom>
            <a:avLst/>
            <a:gdLst>
              <a:gd name="connsiteX0" fmla="*/ 533045 w 533044"/>
              <a:gd name="connsiteY0" fmla="*/ 448628 h 533400"/>
              <a:gd name="connsiteX1" fmla="*/ 340640 w 533044"/>
              <a:gd name="connsiteY1" fmla="*/ 256318 h 533400"/>
              <a:gd name="connsiteX2" fmla="*/ 510185 w 533044"/>
              <a:gd name="connsiteY2" fmla="*/ 195263 h 533400"/>
              <a:gd name="connsiteX3" fmla="*/ 520531 w 533044"/>
              <a:gd name="connsiteY3" fmla="*/ 174082 h 533400"/>
              <a:gd name="connsiteX4" fmla="*/ 510185 w 533044"/>
              <a:gd name="connsiteY4" fmla="*/ 163735 h 533400"/>
              <a:gd name="connsiteX5" fmla="*/ 21648 w 533044"/>
              <a:gd name="connsiteY5" fmla="*/ 857 h 533400"/>
              <a:gd name="connsiteX6" fmla="*/ 16218 w 533044"/>
              <a:gd name="connsiteY6" fmla="*/ 0 h 533400"/>
              <a:gd name="connsiteX7" fmla="*/ 16218 w 533044"/>
              <a:gd name="connsiteY7" fmla="*/ 0 h 533400"/>
              <a:gd name="connsiteX8" fmla="*/ 4 w 533044"/>
              <a:gd name="connsiteY8" fmla="*/ 16925 h 533400"/>
              <a:gd name="connsiteX9" fmla="*/ 883 w 533044"/>
              <a:gd name="connsiteY9" fmla="*/ 21908 h 533400"/>
              <a:gd name="connsiteX10" fmla="*/ 163380 w 533044"/>
              <a:gd name="connsiteY10" fmla="*/ 510921 h 533400"/>
              <a:gd name="connsiteX11" fmla="*/ 184650 w 533044"/>
              <a:gd name="connsiteY11" fmla="*/ 521083 h 533400"/>
              <a:gd name="connsiteX12" fmla="*/ 194812 w 533044"/>
              <a:gd name="connsiteY12" fmla="*/ 510921 h 533400"/>
              <a:gd name="connsiteX13" fmla="*/ 255963 w 533044"/>
              <a:gd name="connsiteY13" fmla="*/ 341186 h 533400"/>
              <a:gd name="connsiteX14" fmla="*/ 448177 w 533044"/>
              <a:gd name="connsiteY1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3044" h="533400">
                <a:moveTo>
                  <a:pt x="533045" y="448628"/>
                </a:moveTo>
                <a:lnTo>
                  <a:pt x="340640" y="256318"/>
                </a:lnTo>
                <a:lnTo>
                  <a:pt x="510185" y="195263"/>
                </a:lnTo>
                <a:cubicBezTo>
                  <a:pt x="518891" y="192271"/>
                  <a:pt x="523524" y="182788"/>
                  <a:pt x="520531" y="174082"/>
                </a:cubicBezTo>
                <a:cubicBezTo>
                  <a:pt x="518861" y="169222"/>
                  <a:pt x="515044" y="165405"/>
                  <a:pt x="510185" y="163735"/>
                </a:cubicBezTo>
                <a:lnTo>
                  <a:pt x="21648" y="857"/>
                </a:lnTo>
                <a:cubicBezTo>
                  <a:pt x="19896" y="280"/>
                  <a:pt x="18062" y="-9"/>
                  <a:pt x="16218" y="0"/>
                </a:cubicBezTo>
                <a:lnTo>
                  <a:pt x="16218" y="0"/>
                </a:lnTo>
                <a:cubicBezTo>
                  <a:pt x="7067" y="196"/>
                  <a:pt x="-192" y="7774"/>
                  <a:pt x="4" y="16925"/>
                </a:cubicBezTo>
                <a:cubicBezTo>
                  <a:pt x="40" y="18622"/>
                  <a:pt x="336" y="20302"/>
                  <a:pt x="883" y="21908"/>
                </a:cubicBezTo>
                <a:lnTo>
                  <a:pt x="163380" y="510921"/>
                </a:lnTo>
                <a:cubicBezTo>
                  <a:pt x="166447" y="519601"/>
                  <a:pt x="175970" y="524151"/>
                  <a:pt x="184650" y="521083"/>
                </a:cubicBezTo>
                <a:cubicBezTo>
                  <a:pt x="189399" y="519405"/>
                  <a:pt x="193134" y="515670"/>
                  <a:pt x="194812" y="510921"/>
                </a:cubicBezTo>
                <a:lnTo>
                  <a:pt x="255963" y="341186"/>
                </a:lnTo>
                <a:lnTo>
                  <a:pt x="448177" y="533400"/>
                </a:lnTo>
                <a:close/>
              </a:path>
            </a:pathLst>
          </a:custGeom>
          <a:solidFill>
            <a:srgbClr val="FF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5132" name="Picture 12" descr="NC365 TEAMS Lösungspakete • NAS conception | Ihr Partner für Digitalisierung">
            <a:extLst>
              <a:ext uri="{FF2B5EF4-FFF2-40B4-BE49-F238E27FC236}">
                <a16:creationId xmlns:a16="http://schemas.microsoft.com/office/drawing/2014/main" id="{35448F5D-088E-9B45-93FC-BF2B3E116B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30953"/>
          <a:stretch/>
        </p:blipFill>
        <p:spPr bwMode="auto">
          <a:xfrm>
            <a:off x="3851505" y="76201"/>
            <a:ext cx="1440990" cy="114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64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-0.00648 L 0.3573 -0.475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5" y="-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1E763F-A691-8F4B-9C9C-E5C333151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8EC2C4-C7E2-7248-A815-7E289D1B277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922BA5D-C27F-D34A-A779-D49FC5D1F2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532"/>
          <a:stretch/>
        </p:blipFill>
        <p:spPr>
          <a:xfrm>
            <a:off x="939020" y="1600200"/>
            <a:ext cx="7500656" cy="4526820"/>
          </a:xfrm>
          <a:prstGeom prst="rect">
            <a:avLst/>
          </a:prstGeom>
        </p:spPr>
      </p:pic>
      <p:sp>
        <p:nvSpPr>
          <p:cNvPr id="5" name="Grafik 7" descr="Cursor mit einfarbiger Füllung">
            <a:extLst>
              <a:ext uri="{FF2B5EF4-FFF2-40B4-BE49-F238E27FC236}">
                <a16:creationId xmlns:a16="http://schemas.microsoft.com/office/drawing/2014/main" id="{4A2D2933-CD5B-2D49-9A65-ED2CC7FA902F}"/>
              </a:ext>
            </a:extLst>
          </p:cNvPr>
          <p:cNvSpPr/>
          <p:nvPr/>
        </p:nvSpPr>
        <p:spPr>
          <a:xfrm>
            <a:off x="861474" y="5382984"/>
            <a:ext cx="533044" cy="533400"/>
          </a:xfrm>
          <a:custGeom>
            <a:avLst/>
            <a:gdLst>
              <a:gd name="connsiteX0" fmla="*/ 533045 w 533044"/>
              <a:gd name="connsiteY0" fmla="*/ 448628 h 533400"/>
              <a:gd name="connsiteX1" fmla="*/ 340640 w 533044"/>
              <a:gd name="connsiteY1" fmla="*/ 256318 h 533400"/>
              <a:gd name="connsiteX2" fmla="*/ 510185 w 533044"/>
              <a:gd name="connsiteY2" fmla="*/ 195263 h 533400"/>
              <a:gd name="connsiteX3" fmla="*/ 520531 w 533044"/>
              <a:gd name="connsiteY3" fmla="*/ 174082 h 533400"/>
              <a:gd name="connsiteX4" fmla="*/ 510185 w 533044"/>
              <a:gd name="connsiteY4" fmla="*/ 163735 h 533400"/>
              <a:gd name="connsiteX5" fmla="*/ 21648 w 533044"/>
              <a:gd name="connsiteY5" fmla="*/ 857 h 533400"/>
              <a:gd name="connsiteX6" fmla="*/ 16218 w 533044"/>
              <a:gd name="connsiteY6" fmla="*/ 0 h 533400"/>
              <a:gd name="connsiteX7" fmla="*/ 16218 w 533044"/>
              <a:gd name="connsiteY7" fmla="*/ 0 h 533400"/>
              <a:gd name="connsiteX8" fmla="*/ 4 w 533044"/>
              <a:gd name="connsiteY8" fmla="*/ 16925 h 533400"/>
              <a:gd name="connsiteX9" fmla="*/ 883 w 533044"/>
              <a:gd name="connsiteY9" fmla="*/ 21908 h 533400"/>
              <a:gd name="connsiteX10" fmla="*/ 163380 w 533044"/>
              <a:gd name="connsiteY10" fmla="*/ 510921 h 533400"/>
              <a:gd name="connsiteX11" fmla="*/ 184650 w 533044"/>
              <a:gd name="connsiteY11" fmla="*/ 521083 h 533400"/>
              <a:gd name="connsiteX12" fmla="*/ 194812 w 533044"/>
              <a:gd name="connsiteY12" fmla="*/ 510921 h 533400"/>
              <a:gd name="connsiteX13" fmla="*/ 255963 w 533044"/>
              <a:gd name="connsiteY13" fmla="*/ 341186 h 533400"/>
              <a:gd name="connsiteX14" fmla="*/ 448177 w 533044"/>
              <a:gd name="connsiteY14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3044" h="533400">
                <a:moveTo>
                  <a:pt x="533045" y="448628"/>
                </a:moveTo>
                <a:lnTo>
                  <a:pt x="340640" y="256318"/>
                </a:lnTo>
                <a:lnTo>
                  <a:pt x="510185" y="195263"/>
                </a:lnTo>
                <a:cubicBezTo>
                  <a:pt x="518891" y="192271"/>
                  <a:pt x="523524" y="182788"/>
                  <a:pt x="520531" y="174082"/>
                </a:cubicBezTo>
                <a:cubicBezTo>
                  <a:pt x="518861" y="169222"/>
                  <a:pt x="515044" y="165405"/>
                  <a:pt x="510185" y="163735"/>
                </a:cubicBezTo>
                <a:lnTo>
                  <a:pt x="21648" y="857"/>
                </a:lnTo>
                <a:cubicBezTo>
                  <a:pt x="19896" y="280"/>
                  <a:pt x="18062" y="-9"/>
                  <a:pt x="16218" y="0"/>
                </a:cubicBezTo>
                <a:lnTo>
                  <a:pt x="16218" y="0"/>
                </a:lnTo>
                <a:cubicBezTo>
                  <a:pt x="7067" y="196"/>
                  <a:pt x="-192" y="7774"/>
                  <a:pt x="4" y="16925"/>
                </a:cubicBezTo>
                <a:cubicBezTo>
                  <a:pt x="40" y="18622"/>
                  <a:pt x="336" y="20302"/>
                  <a:pt x="883" y="21908"/>
                </a:cubicBezTo>
                <a:lnTo>
                  <a:pt x="163380" y="510921"/>
                </a:lnTo>
                <a:cubicBezTo>
                  <a:pt x="166447" y="519601"/>
                  <a:pt x="175970" y="524151"/>
                  <a:pt x="184650" y="521083"/>
                </a:cubicBezTo>
                <a:cubicBezTo>
                  <a:pt x="189399" y="519405"/>
                  <a:pt x="193134" y="515670"/>
                  <a:pt x="194812" y="510921"/>
                </a:cubicBezTo>
                <a:lnTo>
                  <a:pt x="255963" y="341186"/>
                </a:lnTo>
                <a:lnTo>
                  <a:pt x="448177" y="533400"/>
                </a:lnTo>
                <a:close/>
              </a:path>
            </a:pathLst>
          </a:custGeom>
          <a:solidFill>
            <a:srgbClr val="FF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74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0.67414 -0.40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98" y="-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Übersicht über die </a:t>
            </a:r>
            <a:br>
              <a:rPr lang="de-DE" dirty="0"/>
            </a:br>
            <a:r>
              <a:rPr lang="de-DE" dirty="0"/>
              <a:t>verbindlichen Praxisphasen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32252" y="1905000"/>
            <a:ext cx="8333796" cy="4064000"/>
          </a:xfrm>
        </p:spPr>
        <p:txBody>
          <a:bodyPr>
            <a:normAutofit/>
          </a:bodyPr>
          <a:lstStyle/>
          <a:p>
            <a:pPr algn="ctr"/>
            <a:endParaRPr lang="de-DE" dirty="0"/>
          </a:p>
          <a:p>
            <a:pPr marL="0" indent="0" algn="ctr">
              <a:buNone/>
            </a:pPr>
            <a:r>
              <a:rPr lang="de-DE" dirty="0">
                <a:solidFill>
                  <a:srgbClr val="0070C0"/>
                </a:solidFill>
              </a:rPr>
              <a:t>SEK I:       </a:t>
            </a:r>
          </a:p>
          <a:p>
            <a:pPr marL="0" indent="0" algn="ctr">
              <a:buNone/>
            </a:pPr>
            <a:r>
              <a:rPr lang="de-DE" dirty="0"/>
              <a:t>ein zweiwöchiges Betriebspraktikum in der Klasse 9 </a:t>
            </a:r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>
                <a:solidFill>
                  <a:srgbClr val="0070C0"/>
                </a:solidFill>
              </a:rPr>
              <a:t>SEK II:      </a:t>
            </a:r>
          </a:p>
          <a:p>
            <a:pPr marL="0" indent="0" algn="ctr">
              <a:buNone/>
            </a:pPr>
            <a:r>
              <a:rPr lang="de-DE" dirty="0"/>
              <a:t>fünf weitere Praxistage in der Q1</a:t>
            </a:r>
          </a:p>
          <a:p>
            <a:pPr marL="0" indent="0" algn="ctr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55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Worum geht </a:t>
            </a:r>
            <a:r>
              <a:rPr lang="de-DE"/>
              <a:t>es heute ?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809565"/>
          </a:xfrm>
        </p:spPr>
        <p:txBody>
          <a:bodyPr/>
          <a:lstStyle/>
          <a:p>
            <a:r>
              <a:rPr lang="de-DE" dirty="0"/>
              <a:t>Rahmeninformationen</a:t>
            </a:r>
          </a:p>
          <a:p>
            <a:r>
              <a:rPr lang="de-DE" dirty="0"/>
              <a:t>2 Wochen ist doch nix </a:t>
            </a:r>
            <a:r>
              <a:rPr lang="mr-IN" dirty="0"/>
              <a:t>–</a:t>
            </a:r>
            <a:r>
              <a:rPr lang="de-DE" dirty="0"/>
              <a:t> Was soll das überhaupt?</a:t>
            </a:r>
          </a:p>
          <a:p>
            <a:r>
              <a:rPr lang="de-DE" dirty="0"/>
              <a:t>Vor dem Betriebspraktikum ... </a:t>
            </a:r>
          </a:p>
          <a:p>
            <a:r>
              <a:rPr lang="de-DE" dirty="0"/>
              <a:t>Während des Betriebspraktikums ... </a:t>
            </a:r>
          </a:p>
          <a:p>
            <a:r>
              <a:rPr lang="de-DE" dirty="0"/>
              <a:t>Nach dem Betriebspraktikum ...</a:t>
            </a:r>
          </a:p>
          <a:p>
            <a:r>
              <a:rPr lang="de-DE" dirty="0"/>
              <a:t>Bewertung </a:t>
            </a:r>
          </a:p>
          <a:p>
            <a:r>
              <a:rPr lang="de-DE" dirty="0"/>
              <a:t>Formulare </a:t>
            </a:r>
          </a:p>
          <a:p>
            <a:r>
              <a:rPr lang="de-DE" dirty="0"/>
              <a:t>Fragen? </a:t>
            </a:r>
          </a:p>
          <a:p>
            <a:r>
              <a:rPr lang="de-DE" dirty="0"/>
              <a:t>Lust auf Ausland? </a:t>
            </a:r>
          </a:p>
        </p:txBody>
      </p:sp>
    </p:spTree>
    <p:extLst>
      <p:ext uri="{BB962C8B-B14F-4D97-AF65-F5344CB8AC3E}">
        <p14:creationId xmlns:p14="http://schemas.microsoft.com/office/powerpoint/2010/main" val="262209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Rahmeninformationen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45171"/>
          </a:xfrm>
        </p:spPr>
        <p:txBody>
          <a:bodyPr>
            <a:normAutofit fontScale="85000" lnSpcReduction="20000"/>
          </a:bodyPr>
          <a:lstStyle/>
          <a:p>
            <a:r>
              <a:rPr lang="de-DE" b="1" u="sng" dirty="0"/>
              <a:t>Zeitraum:</a:t>
            </a:r>
            <a:r>
              <a:rPr lang="de-DE" b="1" dirty="0"/>
              <a:t> </a:t>
            </a:r>
            <a:r>
              <a:rPr lang="de-DE" dirty="0"/>
              <a:t>nach den Herbstferien im Schuljahr 2021/2022 </a:t>
            </a:r>
          </a:p>
          <a:p>
            <a:pPr marL="365760" lvl="1" indent="0">
              <a:buNone/>
            </a:pPr>
            <a:r>
              <a:rPr lang="de-DE" dirty="0"/>
              <a:t>			</a:t>
            </a:r>
          </a:p>
          <a:p>
            <a:pPr marL="365760" lvl="1" indent="0" algn="ctr">
              <a:buNone/>
            </a:pPr>
            <a:r>
              <a:rPr lang="de-DE" dirty="0">
                <a:solidFill>
                  <a:srgbClr val="D83D32"/>
                </a:solidFill>
              </a:rPr>
              <a:t>25. Okt (Mo) </a:t>
            </a:r>
            <a:r>
              <a:rPr lang="mr-IN" dirty="0">
                <a:solidFill>
                  <a:srgbClr val="D83D32"/>
                </a:solidFill>
              </a:rPr>
              <a:t>–</a:t>
            </a:r>
            <a:r>
              <a:rPr lang="de-DE" dirty="0">
                <a:solidFill>
                  <a:srgbClr val="D83D32"/>
                </a:solidFill>
              </a:rPr>
              <a:t> 05. Nov (Fr) 2021</a:t>
            </a:r>
          </a:p>
          <a:p>
            <a:pPr marL="365760" lvl="1" indent="0">
              <a:buNone/>
            </a:pPr>
            <a:endParaRPr lang="de-DE" dirty="0">
              <a:solidFill>
                <a:srgbClr val="D83D32"/>
              </a:solidFill>
            </a:endParaRPr>
          </a:p>
          <a:p>
            <a:r>
              <a:rPr lang="de-DE" b="1" u="sng" dirty="0"/>
              <a:t>Dauer:</a:t>
            </a:r>
            <a:r>
              <a:rPr lang="de-DE" b="1" dirty="0"/>
              <a:t> </a:t>
            </a:r>
            <a:r>
              <a:rPr lang="de-DE" dirty="0"/>
              <a:t>10 Schultage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b="1" u="sng" dirty="0"/>
              <a:t>Formulare und Infos:</a:t>
            </a:r>
            <a:r>
              <a:rPr lang="de-DE" b="1" dirty="0"/>
              <a:t> </a:t>
            </a:r>
            <a:r>
              <a:rPr lang="de-DE" dirty="0"/>
              <a:t>zum Download (Teams/ Schulwebsite)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b="1" u="sng" dirty="0"/>
              <a:t>Betrieb:</a:t>
            </a:r>
            <a:r>
              <a:rPr lang="de-DE" dirty="0"/>
              <a:t> theoretisch ist alles möglich, zu bedenken ist allerdings:</a:t>
            </a:r>
          </a:p>
          <a:p>
            <a:pPr lvl="3"/>
            <a:r>
              <a:rPr lang="de-DE" sz="2500" dirty="0">
                <a:solidFill>
                  <a:schemeClr val="accent1">
                    <a:lumMod val="50000"/>
                  </a:schemeClr>
                </a:solidFill>
              </a:rPr>
              <a:t>Erreichbarkeit</a:t>
            </a:r>
          </a:p>
          <a:p>
            <a:pPr lvl="3"/>
            <a:r>
              <a:rPr lang="de-DE" sz="2500" dirty="0">
                <a:solidFill>
                  <a:schemeClr val="accent1">
                    <a:lumMod val="50000"/>
                  </a:schemeClr>
                </a:solidFill>
              </a:rPr>
              <a:t>Aufgaben im Betrieb </a:t>
            </a:r>
            <a:r>
              <a:rPr lang="de-DE" sz="2500" dirty="0">
                <a:solidFill>
                  <a:srgbClr val="D83D32"/>
                </a:solidFill>
              </a:rPr>
              <a:t>vorab klären</a:t>
            </a:r>
            <a:r>
              <a:rPr lang="de-DE" sz="2500" dirty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  <a:p>
            <a:pPr lvl="3"/>
            <a:r>
              <a:rPr lang="de-DE" sz="2500" dirty="0">
                <a:solidFill>
                  <a:schemeClr val="accent1">
                    <a:lumMod val="50000"/>
                  </a:schemeClr>
                </a:solidFill>
              </a:rPr>
              <a:t>Interessen für die spätere Berufswahl</a:t>
            </a:r>
          </a:p>
          <a:p>
            <a:pPr lvl="3"/>
            <a:r>
              <a:rPr lang="en-US" sz="2500" dirty="0" err="1">
                <a:solidFill>
                  <a:schemeClr val="accent1">
                    <a:lumMod val="50000"/>
                  </a:schemeClr>
                </a:solidFill>
              </a:rPr>
              <a:t>etwas</a:t>
            </a:r>
            <a:r>
              <a:rPr lang="en-US" sz="25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1">
                    <a:lumMod val="50000"/>
                  </a:schemeClr>
                </a:solidFill>
              </a:rPr>
              <a:t>Neues</a:t>
            </a:r>
            <a:r>
              <a:rPr lang="en-US" sz="25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1">
                    <a:lumMod val="50000"/>
                  </a:schemeClr>
                </a:solidFill>
              </a:rPr>
              <a:t>kennenlernen</a:t>
            </a:r>
            <a:r>
              <a:rPr lang="en-US" sz="25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2500" dirty="0" err="1">
                <a:solidFill>
                  <a:schemeClr val="accent1">
                    <a:lumMod val="50000"/>
                  </a:schemeClr>
                </a:solidFill>
              </a:rPr>
              <a:t>z.B</a:t>
            </a:r>
            <a:r>
              <a:rPr lang="en-US" sz="25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2500" dirty="0" err="1">
                <a:solidFill>
                  <a:schemeClr val="accent1">
                    <a:lumMod val="50000"/>
                  </a:schemeClr>
                </a:solidFill>
              </a:rPr>
              <a:t>nicht</a:t>
            </a:r>
            <a:r>
              <a:rPr lang="en-US" sz="25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1">
                    <a:lumMod val="50000"/>
                  </a:schemeClr>
                </a:solidFill>
              </a:rPr>
              <a:t>im</a:t>
            </a:r>
            <a:r>
              <a:rPr lang="en-US" sz="25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1">
                    <a:lumMod val="50000"/>
                  </a:schemeClr>
                </a:solidFill>
              </a:rPr>
              <a:t>Familienbetrieb</a:t>
            </a:r>
            <a:r>
              <a:rPr lang="en-US" sz="25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de-DE" sz="2500" dirty="0">
              <a:solidFill>
                <a:schemeClr val="accent1">
                  <a:lumMod val="50000"/>
                </a:schemeClr>
              </a:solidFill>
            </a:endParaRPr>
          </a:p>
          <a:p>
            <a:pPr marL="365760" lvl="1" indent="0">
              <a:buNone/>
            </a:pP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7617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2 Wochen ist doch nix </a:t>
            </a:r>
            <a:r>
              <a:rPr lang="mr-IN" dirty="0"/>
              <a:t>–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Was soll das überhaupt?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521585" y="1886612"/>
            <a:ext cx="8244463" cy="4209387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etwas Luft aus der Welt der Arbeit schnüffeln</a:t>
            </a:r>
          </a:p>
          <a:p>
            <a:endParaRPr lang="de-DE" dirty="0"/>
          </a:p>
          <a:p>
            <a:r>
              <a:rPr lang="de-DE" dirty="0"/>
              <a:t>Vorstellungen über ein Berufsbild überprüfen</a:t>
            </a:r>
          </a:p>
          <a:p>
            <a:endParaRPr lang="de-DE" dirty="0"/>
          </a:p>
          <a:p>
            <a:r>
              <a:rPr lang="de-DE" dirty="0"/>
              <a:t>Erfahrungen über Ausbildungs- und / oder Studiensituation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Ggf. einen positiven Eindruck für die Zukunft hinterlassen</a:t>
            </a:r>
          </a:p>
          <a:p>
            <a:endParaRPr lang="de-DE" dirty="0"/>
          </a:p>
          <a:p>
            <a:r>
              <a:rPr lang="de-DE" dirty="0">
                <a:solidFill>
                  <a:schemeClr val="accent5"/>
                </a:solidFill>
              </a:rPr>
              <a:t>Möglichkeit, Berufswelt außerhalb Deutschlands kennenzulernen</a:t>
            </a:r>
          </a:p>
        </p:txBody>
      </p:sp>
      <p:pic>
        <p:nvPicPr>
          <p:cNvPr id="3074" name="Picture 2" descr="Glänzende Sterne">
            <a:extLst>
              <a:ext uri="{FF2B5EF4-FFF2-40B4-BE49-F238E27FC236}">
                <a16:creationId xmlns:a16="http://schemas.microsoft.com/office/drawing/2014/main" id="{CEDD735F-2088-F949-8E44-7D5169E8C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235" y="4765961"/>
            <a:ext cx="1456246" cy="133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55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 dem BP ...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34264" y="1529645"/>
            <a:ext cx="8909736" cy="538480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300" dirty="0"/>
              <a:t>Überlegungen anstellen, </a:t>
            </a:r>
            <a:r>
              <a:rPr lang="de-DE" sz="2300" dirty="0">
                <a:solidFill>
                  <a:srgbClr val="B95B22"/>
                </a:solidFill>
              </a:rPr>
              <a:t>wo</a:t>
            </a:r>
            <a:r>
              <a:rPr lang="de-DE" sz="2300" dirty="0"/>
              <a:t> man das </a:t>
            </a:r>
            <a:r>
              <a:rPr lang="de-DE" sz="2300" dirty="0">
                <a:solidFill>
                  <a:schemeClr val="accent2">
                    <a:lumMod val="75000"/>
                  </a:schemeClr>
                </a:solidFill>
              </a:rPr>
              <a:t>BP</a:t>
            </a:r>
            <a:r>
              <a:rPr lang="de-DE" sz="2300" dirty="0"/>
              <a:t> absolvieren möchte</a:t>
            </a:r>
          </a:p>
          <a:p>
            <a:pPr marL="457200" indent="-457200">
              <a:buFont typeface="+mj-lt"/>
              <a:buAutoNum type="arabicPeriod"/>
            </a:pPr>
            <a:endParaRPr lang="de-DE" sz="2300" dirty="0"/>
          </a:p>
          <a:p>
            <a:pPr marL="457200" indent="-457200">
              <a:buFont typeface="+mj-lt"/>
              <a:buAutoNum type="arabicPeriod"/>
            </a:pPr>
            <a:r>
              <a:rPr lang="de-DE" sz="2300" dirty="0"/>
              <a:t>passende Unternehm</a:t>
            </a:r>
            <a:r>
              <a:rPr lang="de-DE" sz="2300" b="1" u="sng" dirty="0"/>
              <a:t>en</a:t>
            </a:r>
            <a:r>
              <a:rPr lang="de-DE" sz="2300" dirty="0"/>
              <a:t> suchen (online, Gelbe Seiten) und </a:t>
            </a:r>
            <a:r>
              <a:rPr lang="de-DE" sz="2300" dirty="0">
                <a:solidFill>
                  <a:srgbClr val="B95B22"/>
                </a:solidFill>
              </a:rPr>
              <a:t>Kontakt aufnehmen </a:t>
            </a:r>
            <a:r>
              <a:rPr lang="de-DE" sz="2300" dirty="0"/>
              <a:t>(sich informieren, wie das Unternehmen kontaktiert werden kann / möchte) und </a:t>
            </a:r>
            <a:r>
              <a:rPr lang="de-DE" sz="2300" dirty="0">
                <a:solidFill>
                  <a:schemeClr val="accent2">
                    <a:lumMod val="75000"/>
                  </a:schemeClr>
                </a:solidFill>
              </a:rPr>
              <a:t>Interesse bekunden</a:t>
            </a:r>
          </a:p>
          <a:p>
            <a:pPr marL="457200" indent="-457200">
              <a:buFont typeface="+mj-lt"/>
              <a:buAutoNum type="arabicPeriod"/>
            </a:pPr>
            <a:endParaRPr lang="de-DE" sz="2300" dirty="0"/>
          </a:p>
          <a:p>
            <a:pPr marL="457200" indent="-457200">
              <a:buFont typeface="+mj-lt"/>
              <a:buAutoNum type="arabicPeriod"/>
            </a:pPr>
            <a:r>
              <a:rPr lang="de-DE" sz="2300" dirty="0"/>
              <a:t>Formular:</a:t>
            </a:r>
            <a:r>
              <a:rPr lang="de-DE" sz="2300" i="1" dirty="0"/>
              <a:t> </a:t>
            </a:r>
            <a:r>
              <a:rPr lang="de-DE" sz="2300" i="1" dirty="0">
                <a:solidFill>
                  <a:srgbClr val="B95B22"/>
                </a:solidFill>
              </a:rPr>
              <a:t>Brief an das Unternehmen </a:t>
            </a:r>
            <a:r>
              <a:rPr lang="de-DE" sz="2300" dirty="0"/>
              <a:t>nach erfolgreicher Bewerbung </a:t>
            </a:r>
            <a:r>
              <a:rPr lang="de-DE" sz="2300" dirty="0">
                <a:solidFill>
                  <a:schemeClr val="accent2">
                    <a:lumMod val="75000"/>
                  </a:schemeClr>
                </a:solidFill>
              </a:rPr>
              <a:t>weiterleiten</a:t>
            </a:r>
            <a:endParaRPr lang="de-DE" sz="23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de-DE" sz="2300" dirty="0"/>
          </a:p>
          <a:p>
            <a:pPr marL="457200" indent="-457200">
              <a:buFont typeface="+mj-lt"/>
              <a:buAutoNum type="arabicPeriod"/>
            </a:pPr>
            <a:r>
              <a:rPr lang="de-DE" sz="2300" dirty="0"/>
              <a:t>Schule spätestens am Montag nach den </a:t>
            </a:r>
            <a:r>
              <a:rPr lang="de-DE" sz="2300" dirty="0">
                <a:solidFill>
                  <a:srgbClr val="B95B22"/>
                </a:solidFill>
              </a:rPr>
              <a:t>Sommerferien</a:t>
            </a:r>
            <a:r>
              <a:rPr lang="de-DE" sz="2300" dirty="0"/>
              <a:t> mittels der </a:t>
            </a:r>
            <a:r>
              <a:rPr lang="de-DE" sz="2300" dirty="0">
                <a:solidFill>
                  <a:srgbClr val="B95B22"/>
                </a:solidFill>
              </a:rPr>
              <a:t>offiziellen</a:t>
            </a:r>
            <a:r>
              <a:rPr lang="de-DE" sz="2300" dirty="0"/>
              <a:t> Anmeldung über den Betrieb informieren </a:t>
            </a:r>
            <a:r>
              <a:rPr lang="de-DE" sz="2300" dirty="0">
                <a:sym typeface="Wingdings"/>
              </a:rPr>
              <a:t> </a:t>
            </a:r>
            <a:r>
              <a:rPr lang="de-DE" sz="2300" b="1" dirty="0">
                <a:solidFill>
                  <a:srgbClr val="D83D32"/>
                </a:solidFill>
                <a:sym typeface="Wingdings"/>
              </a:rPr>
              <a:t>kein Hin und Her</a:t>
            </a:r>
          </a:p>
          <a:p>
            <a:pPr marL="457200" indent="-457200">
              <a:buFont typeface="+mj-lt"/>
              <a:buAutoNum type="arabicPeriod"/>
            </a:pPr>
            <a:endParaRPr lang="de-DE" sz="2300" b="1" dirty="0">
              <a:solidFill>
                <a:srgbClr val="D83D32"/>
              </a:solidFill>
              <a:sym typeface="Wingdings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300" dirty="0">
                <a:sym typeface="Wingdings"/>
              </a:rPr>
              <a:t>Die </a:t>
            </a:r>
            <a:r>
              <a:rPr lang="de-DE" sz="2300" dirty="0">
                <a:solidFill>
                  <a:schemeClr val="accent2">
                    <a:lumMod val="75000"/>
                  </a:schemeClr>
                </a:solidFill>
                <a:sym typeface="Wingdings"/>
              </a:rPr>
              <a:t>Anmeldung</a:t>
            </a:r>
            <a:r>
              <a:rPr lang="de-DE" sz="2300" dirty="0">
                <a:sym typeface="Wingdings"/>
              </a:rPr>
              <a:t> füllst du aus, </a:t>
            </a:r>
            <a:r>
              <a:rPr lang="de-DE" sz="2300" dirty="0">
                <a:solidFill>
                  <a:srgbClr val="B95B22"/>
                </a:solidFill>
                <a:sym typeface="Wingdings"/>
              </a:rPr>
              <a:t>nicht</a:t>
            </a:r>
            <a:r>
              <a:rPr lang="de-DE" sz="2300" dirty="0">
                <a:sym typeface="Wingdings"/>
              </a:rPr>
              <a:t> der </a:t>
            </a:r>
            <a:r>
              <a:rPr lang="de-DE" sz="2300" dirty="0">
                <a:solidFill>
                  <a:srgbClr val="B95B22"/>
                </a:solidFill>
                <a:sym typeface="Wingdings"/>
              </a:rPr>
              <a:t>Betrieb</a:t>
            </a:r>
            <a:r>
              <a:rPr lang="de-DE" sz="2300" dirty="0">
                <a:sym typeface="Wingdings"/>
              </a:rPr>
              <a:t>. </a:t>
            </a:r>
            <a:endParaRPr lang="de-DE" sz="2300" dirty="0"/>
          </a:p>
          <a:p>
            <a:pPr marL="457200" indent="-457200">
              <a:buFont typeface="+mj-lt"/>
              <a:buAutoNum type="arabicPeriod"/>
            </a:pPr>
            <a:endParaRPr lang="de-DE" sz="2300" dirty="0"/>
          </a:p>
          <a:p>
            <a:pPr marL="457200" indent="-457200">
              <a:buFont typeface="+mj-lt"/>
              <a:buAutoNum type="arabicPeriod"/>
            </a:pPr>
            <a:r>
              <a:rPr lang="de-DE" sz="2300" dirty="0"/>
              <a:t>Einen betreuenden </a:t>
            </a:r>
            <a:r>
              <a:rPr lang="de-DE" sz="2300" dirty="0" err="1"/>
              <a:t>LehrerIn</a:t>
            </a:r>
            <a:r>
              <a:rPr lang="de-DE" sz="2300" dirty="0"/>
              <a:t> musst du dir </a:t>
            </a:r>
            <a:r>
              <a:rPr lang="de-DE" sz="2300" u="sng" dirty="0"/>
              <a:t>nicht</a:t>
            </a:r>
            <a:r>
              <a:rPr lang="de-DE" sz="2300" dirty="0"/>
              <a:t> selbst suchen. Ein Aushang informiert dich darüber, welcher Lehrer / welcher Lehrerin dich betreut. Stelle selbstständig Kontakt her.</a:t>
            </a:r>
          </a:p>
          <a:p>
            <a:pPr marL="457200" indent="-457200">
              <a:buFont typeface="+mj-lt"/>
              <a:buAutoNum type="arabicPeriod"/>
            </a:pPr>
            <a:endParaRPr lang="de-DE" sz="2300" dirty="0"/>
          </a:p>
          <a:p>
            <a:pPr marL="457200" indent="-457200">
              <a:buFont typeface="+mj-lt"/>
              <a:buAutoNum type="arabicPeriod"/>
            </a:pPr>
            <a:r>
              <a:rPr lang="de-DE" sz="2300" dirty="0">
                <a:solidFill>
                  <a:srgbClr val="B95B22"/>
                </a:solidFill>
              </a:rPr>
              <a:t>Gesundheitsbelehrung</a:t>
            </a:r>
            <a:r>
              <a:rPr lang="de-DE" sz="2300" dirty="0"/>
              <a:t> für </a:t>
            </a:r>
            <a:r>
              <a:rPr lang="de-DE" sz="2300" dirty="0">
                <a:solidFill>
                  <a:srgbClr val="B95B22"/>
                </a:solidFill>
              </a:rPr>
              <a:t>manche </a:t>
            </a:r>
            <a:r>
              <a:rPr lang="de-DE" sz="2300" dirty="0" err="1">
                <a:solidFill>
                  <a:srgbClr val="B95B22"/>
                </a:solidFill>
              </a:rPr>
              <a:t>SuS</a:t>
            </a:r>
            <a:r>
              <a:rPr lang="de-DE" sz="2300" dirty="0"/>
              <a:t>, die mit Essen und /oder Menschen in Kontakt sein werden</a:t>
            </a:r>
            <a:r>
              <a:rPr lang="de-DE" sz="1900" dirty="0"/>
              <a:t>, </a:t>
            </a:r>
            <a:r>
              <a:rPr lang="de-DE" sz="2300" dirty="0"/>
              <a:t>Termin wird frühzeitig bekannt gegeben</a:t>
            </a:r>
          </a:p>
          <a:p>
            <a:pPr marL="514350" indent="-514350">
              <a:buAutoNum type="arabicPeriod"/>
            </a:pPr>
            <a:endParaRPr lang="de-DE" dirty="0"/>
          </a:p>
          <a:p>
            <a:pPr marL="514350" indent="-514350">
              <a:buAutoNum type="arabicPeriod"/>
            </a:pPr>
            <a:endParaRPr lang="de-DE" dirty="0"/>
          </a:p>
          <a:p>
            <a:pPr marL="514350" indent="-514350">
              <a:buAutoNum type="arabicPeriod"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899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thea">
  <a:themeElements>
    <a:clrScheme name="Galathe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Galathea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865</Words>
  <Application>Microsoft Office PowerPoint</Application>
  <PresentationFormat>Bildschirmpräsentation (4:3)</PresentationFormat>
  <Paragraphs>152</Paragraphs>
  <Slides>23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1" baseType="lpstr">
      <vt:lpstr>American Typewriter</vt:lpstr>
      <vt:lpstr>Arial</vt:lpstr>
      <vt:lpstr>Calibri</vt:lpstr>
      <vt:lpstr>Tw Cen MT</vt:lpstr>
      <vt:lpstr>Wingdings</vt:lpstr>
      <vt:lpstr>Wingdings 2</vt:lpstr>
      <vt:lpstr>Galathea</vt:lpstr>
      <vt:lpstr>Acrobat Document</vt:lpstr>
      <vt:lpstr> Digitale Informationsveranstaltung  Betriebspraktikum in der Klasse 9  </vt:lpstr>
      <vt:lpstr>einige Hinweise  für die nächsten 30 Minuten</vt:lpstr>
      <vt:lpstr>wichtige Formulare</vt:lpstr>
      <vt:lpstr>PowerPoint-Präsentation</vt:lpstr>
      <vt:lpstr>Übersicht über die  verbindlichen Praxisphasen</vt:lpstr>
      <vt:lpstr>Worum geht es heute ? </vt:lpstr>
      <vt:lpstr>Rahmeninformationen</vt:lpstr>
      <vt:lpstr>2 Wochen ist doch nix –  Was soll das überhaupt?</vt:lpstr>
      <vt:lpstr>Vor dem BP ...</vt:lpstr>
      <vt:lpstr>Während des BP...</vt:lpstr>
      <vt:lpstr>Nach dem BP ...</vt:lpstr>
      <vt:lpstr>Bewertung des BP</vt:lpstr>
      <vt:lpstr>Wichtig und auf einen Blick!</vt:lpstr>
      <vt:lpstr>Formulare</vt:lpstr>
      <vt:lpstr>PowerPoint-Präsentation</vt:lpstr>
      <vt:lpstr>Lust auf Ausland? </vt:lpstr>
      <vt:lpstr>Warum? </vt:lpstr>
      <vt:lpstr>Wo?</vt:lpstr>
      <vt:lpstr>Wann ?</vt:lpstr>
      <vt:lpstr>Wie?</vt:lpstr>
      <vt:lpstr>Wie? </vt:lpstr>
      <vt:lpstr>Was ist nun zu tun?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Informations veranstaltung   Betriebspraktikum EF</dc:title>
  <dc:creator>dl</dc:creator>
  <cp:lastModifiedBy>Mar Iposa</cp:lastModifiedBy>
  <cp:revision>88</cp:revision>
  <cp:lastPrinted>2016-12-01T18:26:13Z</cp:lastPrinted>
  <dcterms:created xsi:type="dcterms:W3CDTF">2016-11-20T18:53:50Z</dcterms:created>
  <dcterms:modified xsi:type="dcterms:W3CDTF">2021-04-14T23:08:06Z</dcterms:modified>
</cp:coreProperties>
</file>