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1" r:id="rId3"/>
    <p:sldId id="272" r:id="rId4"/>
    <p:sldId id="267" r:id="rId5"/>
    <p:sldId id="257" r:id="rId6"/>
    <p:sldId id="285" r:id="rId7"/>
    <p:sldId id="287" r:id="rId8"/>
    <p:sldId id="290" r:id="rId9"/>
    <p:sldId id="286" r:id="rId10"/>
    <p:sldId id="288" r:id="rId11"/>
    <p:sldId id="270" r:id="rId12"/>
    <p:sldId id="303" r:id="rId13"/>
    <p:sldId id="294" r:id="rId14"/>
    <p:sldId id="300" r:id="rId15"/>
    <p:sldId id="292" r:id="rId16"/>
    <p:sldId id="301" r:id="rId17"/>
    <p:sldId id="305" r:id="rId18"/>
    <p:sldId id="295" r:id="rId19"/>
    <p:sldId id="304" r:id="rId20"/>
    <p:sldId id="296" r:id="rId21"/>
    <p:sldId id="297" r:id="rId22"/>
    <p:sldId id="298" r:id="rId23"/>
    <p:sldId id="282" r:id="rId24"/>
    <p:sldId id="299" r:id="rId25"/>
    <p:sldId id="293" r:id="rId26"/>
    <p:sldId id="280" r:id="rId27"/>
    <p:sldId id="277" r:id="rId28"/>
    <p:sldId id="281" r:id="rId29"/>
    <p:sldId id="275" r:id="rId30"/>
    <p:sldId id="306" r:id="rId3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676"/>
    <a:srgbClr val="909100"/>
    <a:srgbClr val="ADAF00"/>
    <a:srgbClr val="BCB129"/>
    <a:srgbClr val="821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4BD9D-A95B-455B-B0EB-9E4833DC1CE9}" type="datetimeFigureOut">
              <a:rPr lang="de-DE" smtClean="0"/>
              <a:pPr/>
              <a:t>12.08.23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2C534-E8EB-4DAC-AEFA-EA8C20638B6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56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4323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2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28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447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17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9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701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074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66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C534-E8EB-4DAC-AEFA-EA8C20638B6F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61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A7E4-4063-4F52-8D01-21DADFFCA531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64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5C54-21D4-4DDA-8F20-E0C8C2EFF81C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05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4D01-E47D-4BA2-9627-5759DF735471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38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CDF-EB3F-46DA-A7E7-A5D91F86DABF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56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716A-2496-4FBC-B71A-92101476F92E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87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9E6E-C09D-4724-B1CA-562DF6A919F4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31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1F56A-6A89-426A-AAE2-2E4B13D43EFE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38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1A55-6BE5-4CDA-8CE6-0DA62B99B57E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77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B138-EA22-4BD2-B546-FE3C5F0CD9B3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87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DABB-CE86-4E9E-B98A-0EA6FD6120BA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89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EAED9-F17B-4F96-8D77-EB4024DCAAA0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88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tx2">
                <a:lumMod val="50000"/>
                <a:alpha val="91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0D715-A412-4FA7-A161-EAA42017530F}" type="datetime1">
              <a:rPr lang="de-DE" smtClean="0"/>
              <a:pPr/>
              <a:t>12.08.23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D68ED-F16E-114F-A2FB-A0935985E0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52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1.doc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2896"/>
            <a:ext cx="7772400" cy="1470025"/>
          </a:xfrm>
        </p:spPr>
        <p:txBody>
          <a:bodyPr>
            <a:noAutofit/>
          </a:bodyPr>
          <a:lstStyle/>
          <a:p>
            <a:br>
              <a:rPr lang="de-DE" b="1" dirty="0">
                <a:solidFill>
                  <a:schemeClr val="bg1"/>
                </a:solidFill>
              </a:rPr>
            </a:br>
            <a:br>
              <a:rPr lang="de-DE" b="1" dirty="0">
                <a:solidFill>
                  <a:schemeClr val="bg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Herzlich willkommen zur Informationsveranstaltung  </a:t>
            </a:r>
            <a:br>
              <a:rPr lang="de-DE" sz="3600" b="1" dirty="0">
                <a:solidFill>
                  <a:schemeClr val="bg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zum Übergang in die </a:t>
            </a:r>
            <a:br>
              <a:rPr lang="de-DE" sz="3600" b="1" dirty="0">
                <a:solidFill>
                  <a:schemeClr val="bg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gymnasiale Oberstufe</a:t>
            </a:r>
            <a:br>
              <a:rPr lang="de-DE" b="1" dirty="0">
                <a:solidFill>
                  <a:schemeClr val="bg1"/>
                </a:solidFill>
              </a:rPr>
            </a:b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1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Inhaltsplatzhalter 5" descr="4dcd8cbb40e84_4dcd8cbb41e20_130511215539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8" r="25348"/>
          <a:stretch>
            <a:fillRect/>
          </a:stretch>
        </p:blipFill>
        <p:spPr>
          <a:xfrm>
            <a:off x="823544" y="3087994"/>
            <a:ext cx="5942880" cy="326835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766424" y="3087994"/>
            <a:ext cx="2078956" cy="283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solidFill>
                  <a:srgbClr val="FFFFFF"/>
                </a:solidFill>
                <a:latin typeface="Arial"/>
                <a:cs typeface="Arial"/>
              </a:rPr>
              <a:t>Bilinguale Schule</a:t>
            </a:r>
          </a:p>
          <a:p>
            <a:pPr marL="285750" indent="-285750" algn="l">
              <a:buFont typeface="Arial"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/>
                <a:cs typeface="Arial"/>
              </a:rPr>
              <a:t>Zweisprachen-zweig: Deutsch-Englisch</a:t>
            </a:r>
          </a:p>
          <a:p>
            <a:pPr marL="285750" indent="-285750" algn="l">
              <a:buFont typeface="Arial"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/>
                <a:cs typeface="Arial"/>
              </a:rPr>
              <a:t>bilinguales Abitur</a:t>
            </a:r>
            <a:br>
              <a:rPr lang="de-DE" sz="1600" dirty="0">
                <a:solidFill>
                  <a:srgbClr val="FFFFFF"/>
                </a:solidFill>
                <a:latin typeface="Arial"/>
                <a:cs typeface="Arial"/>
              </a:rPr>
            </a:br>
            <a:endParaRPr lang="de-DE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de-DE"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de-DE" sz="1800" dirty="0">
                <a:solidFill>
                  <a:schemeClr val="bg1"/>
                </a:solidFill>
                <a:latin typeface="Arial"/>
                <a:cs typeface="Arial"/>
              </a:rPr>
              <a:t>por</a:t>
            </a:r>
            <a:r>
              <a:rPr lang="de-DE" sz="1800" dirty="0">
                <a:solidFill>
                  <a:srgbClr val="FFFFFF"/>
                </a:solidFill>
                <a:latin typeface="Arial"/>
                <a:cs typeface="Arial"/>
              </a:rPr>
              <a:t>tschule NRW</a:t>
            </a:r>
          </a:p>
          <a:p>
            <a:pPr marL="285750" indent="-285750" algn="l">
              <a:buFont typeface="Arial"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/>
                <a:cs typeface="Arial"/>
              </a:rPr>
              <a:t>Sportklassen </a:t>
            </a:r>
          </a:p>
          <a:p>
            <a:pPr marL="285750" indent="-285750" algn="l">
              <a:buFont typeface="Arial"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/>
                <a:cs typeface="Arial"/>
              </a:rPr>
              <a:t>Sport-LK</a:t>
            </a: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2FC4A0A-2018-3367-4572-66232EC6E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28" y="166174"/>
            <a:ext cx="1899088" cy="13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163399" y="785658"/>
            <a:ext cx="71580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Notensystem</a:t>
            </a:r>
          </a:p>
          <a:p>
            <a:pPr algn="ctr"/>
            <a:endParaRPr lang="de-DE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Noten ab der Qualifikationsphase in Punkten.</a:t>
            </a:r>
          </a:p>
          <a:p>
            <a:pPr algn="ctr"/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Eine schwach ausreichende Leistung gilt als „Defizit“.</a:t>
            </a:r>
            <a:endParaRPr lang="de-DE" dirty="0"/>
          </a:p>
        </p:txBody>
      </p:sp>
      <p:pic>
        <p:nvPicPr>
          <p:cNvPr id="9" name="Bild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7" y="2220135"/>
            <a:ext cx="8502643" cy="185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0CC88207-0CBD-124B-F7E9-EE3EE9A8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3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394" y="953429"/>
            <a:ext cx="8806921" cy="576804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Weitere Veränderungen in der Oberstufe</a:t>
            </a:r>
          </a:p>
          <a:p>
            <a:pPr lvl="0">
              <a:buNone/>
            </a:pPr>
            <a:endParaRPr lang="de-D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Klausuren statt Klassenarbeiten </a:t>
            </a:r>
          </a:p>
          <a:p>
            <a:pPr marL="0" lvl="0" indent="0">
              <a:buNone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(auch in bisher mdl. Fächern)</a:t>
            </a:r>
          </a:p>
          <a:p>
            <a:pPr marL="0" lvl="0" indent="0">
              <a:buNone/>
            </a:pPr>
            <a:endParaRPr lang="de-D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Fehlzeiten, Entschuldigungen,</a:t>
            </a:r>
          </a:p>
          <a:p>
            <a:pPr marL="0" lvl="0" indent="0">
              <a:buNone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Attestpflicht, Schulpflicht</a:t>
            </a:r>
          </a:p>
          <a:p>
            <a:pPr marL="0" lvl="0" indent="0">
              <a:buNone/>
            </a:pPr>
            <a:endParaRPr lang="de-D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Informationspflicht</a:t>
            </a:r>
          </a:p>
          <a:p>
            <a:pPr lvl="0">
              <a:buNone/>
            </a:pPr>
            <a:endParaRPr lang="de-DE" sz="1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de-DE" sz="5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de-DE" sz="5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de-DE" sz="5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de-DE" sz="5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11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Bild 5" descr="ildergebnis für klausur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42" y="1425372"/>
            <a:ext cx="2094290" cy="127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0" y="4644523"/>
            <a:ext cx="3826392" cy="1102001"/>
          </a:xfrm>
          <a:prstGeom prst="rect">
            <a:avLst/>
          </a:prstGeom>
        </p:spPr>
      </p:pic>
      <p:pic>
        <p:nvPicPr>
          <p:cNvPr id="7" name="Grafik 6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F7DC87B5-9205-6210-CA7D-CEA39F851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152" y="3258080"/>
            <a:ext cx="4407648" cy="2772886"/>
          </a:xfrm>
          <a:prstGeom prst="rect">
            <a:avLst/>
          </a:prstGeom>
        </p:spPr>
      </p:pic>
      <p:pic>
        <p:nvPicPr>
          <p:cNvPr id="11" name="Grafik 1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94950910-9DDF-D5FA-F849-4956E320E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74638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36844" y="1789545"/>
            <a:ext cx="7753028" cy="3032589"/>
          </a:xfrm>
          <a:prstGeom prst="rect">
            <a:avLst/>
          </a:prstGeom>
          <a:solidFill>
            <a:srgbClr val="767676"/>
          </a:solidFill>
          <a:scene3d>
            <a:camera prst="orthographicFront"/>
            <a:lightRig rig="threePt" dir="t"/>
          </a:scene3d>
          <a:sp3d extrusionH="25400" contourW="25400">
            <a:bevelT w="19050"/>
            <a:bevelB w="444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/>
              <a:t>Beiträge zum Unterrichtsgespräch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Leistungen in den Hausaufgaben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Referate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Protokolle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Mediengestützte Präsentationen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Lese- und Lerntagebücher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Heftführung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Beobachtete Mitarbeit an Projekten und/oder Gruppenarbeiten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Tests, schriftliche Übungen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  <p:pic>
        <p:nvPicPr>
          <p:cNvPr id="8" name="Bild 7" descr="ildergebnis für sonstige mitarbei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98" y="4324826"/>
            <a:ext cx="3839057" cy="21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arallelogramm 8"/>
          <p:cNvSpPr/>
          <p:nvPr/>
        </p:nvSpPr>
        <p:spPr>
          <a:xfrm>
            <a:off x="5044353" y="2060286"/>
            <a:ext cx="3356981" cy="143864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Selbständiges und selbstverantwortliches  und Lernen;</a:t>
            </a:r>
          </a:p>
          <a:p>
            <a:pPr algn="ctr"/>
            <a:r>
              <a:rPr lang="de-DE" dirty="0"/>
              <a:t>„Bringschuld“</a:t>
            </a:r>
          </a:p>
        </p:txBody>
      </p:sp>
      <p:sp>
        <p:nvSpPr>
          <p:cNvPr id="2" name="Rechteck 1"/>
          <p:cNvSpPr/>
          <p:nvPr/>
        </p:nvSpPr>
        <p:spPr>
          <a:xfrm>
            <a:off x="1997364" y="796022"/>
            <a:ext cx="4999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400" dirty="0">
                <a:solidFill>
                  <a:prstClr val="white"/>
                </a:solidFill>
              </a:rPr>
              <a:t>Bedeutung der „Sonstigen Mitarbeit“</a:t>
            </a: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C382B9C-5E5F-B871-8364-3C0E0F21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49831" y="189626"/>
            <a:ext cx="5364066" cy="504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Fächerwahl in der Einführungsphase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66878"/>
              </p:ext>
            </p:extLst>
          </p:nvPr>
        </p:nvGraphicFramePr>
        <p:xfrm>
          <a:off x="648305" y="1005273"/>
          <a:ext cx="8197075" cy="5618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33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0383">
                <a:tc rowSpan="3">
                  <a:txBody>
                    <a:bodyPr/>
                    <a:lstStyle/>
                    <a:p>
                      <a:r>
                        <a:rPr lang="de-DE" b="1" dirty="0"/>
                        <a:t>AUFGABENFELD</a:t>
                      </a:r>
                      <a:r>
                        <a:rPr lang="de-DE" b="1" baseline="0" dirty="0"/>
                        <a:t> I</a:t>
                      </a:r>
                      <a:endParaRPr lang="de-DE" b="1" dirty="0"/>
                    </a:p>
                  </a:txBody>
                  <a:tcPr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b="1" dirty="0"/>
                        <a:t>Sprachlich-literarisch-</a:t>
                      </a:r>
                    </a:p>
                    <a:p>
                      <a:r>
                        <a:rPr lang="de-DE" b="1" dirty="0"/>
                        <a:t>künstlerisch</a:t>
                      </a:r>
                    </a:p>
                  </a:txBody>
                  <a:tcPr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b="1" dirty="0"/>
                        <a:t>Deutsch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6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Englisch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Französisch</a:t>
                      </a:r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 (6/10)</a:t>
                      </a:r>
                    </a:p>
                    <a:p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Latein (6)</a:t>
                      </a:r>
                    </a:p>
                    <a:p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Spanisch (10)</a:t>
                      </a:r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6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Kunst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FFFF"/>
                          </a:solidFill>
                        </a:rPr>
                        <a:t>Musik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505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</a:t>
                      </a:r>
                    </a:p>
                  </a:txBody>
                  <a:tcP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Gesellschaftswissen-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</a:rPr>
                        <a:t>schaftlich</a:t>
                      </a:r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600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Erdkunde			Erdkunde-bilingual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Geschichte		Geschichte-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</a:rPr>
                        <a:t>bil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. 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Philosophie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Psychologie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Sozialwissenschaften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352"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III 	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Mathematisch-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naturwissenschaftlich-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technisch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Mathematik</a:t>
                      </a:r>
                    </a:p>
                  </a:txBody>
                  <a:tcPr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97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Biologie	</a:t>
                      </a:r>
                    </a:p>
                  </a:txBody>
                  <a:tcPr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Chemie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Physik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07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Informatik</a:t>
                      </a:r>
                    </a:p>
                  </a:txBody>
                  <a:tcPr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Technik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186">
                <a:tc row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Außerhalb der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Religionslehre</a:t>
                      </a:r>
                    </a:p>
                  </a:txBody>
                  <a:tcPr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24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Sport</a:t>
                      </a:r>
                    </a:p>
                  </a:txBody>
                  <a:tcP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334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Vertiefungsfächer</a:t>
                      </a:r>
                    </a:p>
                  </a:txBody>
                  <a:tcPr>
                    <a:solidFill>
                      <a:srgbClr val="BCB129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Deutsch, Englisch, Mathematik</a:t>
                      </a:r>
                    </a:p>
                  </a:txBody>
                  <a:tcPr>
                    <a:solidFill>
                      <a:srgbClr val="BCB1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BB6D98FF-7712-0C49-468A-6929F2DF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94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06211" y="1287680"/>
            <a:ext cx="7957290" cy="3632142"/>
          </a:xfrm>
          <a:prstGeom prst="rect">
            <a:avLst/>
          </a:prstGeom>
          <a:solidFill>
            <a:srgbClr val="9091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Vertiefungskurse</a:t>
            </a:r>
          </a:p>
          <a:p>
            <a:pPr marL="285750" lvl="0" indent="-285750">
              <a:buFont typeface="Arial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zweistündige Halbjahreskurse</a:t>
            </a:r>
            <a:endParaRPr lang="de-DE" sz="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„Ausbau der individuellen Kompetenzen“ in  Deutsch, Mathe und den Fremdsprachen</a:t>
            </a:r>
          </a:p>
          <a:p>
            <a:pPr marL="285750" indent="-285750">
              <a:buFont typeface="Arial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halbjährlicher Wechsel ist möglich</a:t>
            </a:r>
          </a:p>
          <a:p>
            <a:pPr marL="285750" lvl="0" indent="-285750">
              <a:buFont typeface="Arial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die Schule kann die Teilnahme empfehlen</a:t>
            </a:r>
          </a:p>
          <a:p>
            <a:pPr marL="285750" lvl="0" indent="-285750">
              <a:buFont typeface="Arial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keine Benotung, sondern qualifizierende Bemerkungen; Fehlzeiten werden auf dem Zeugnis vermerkt</a:t>
            </a:r>
          </a:p>
          <a:p>
            <a:pPr marL="285750" lvl="0" indent="-285750">
              <a:buFont typeface="Arial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Anrechnung auf Wochenstundenzahl, aber nicht versetzungswirksam und keine Anrechnung im Rahmen der Gesamtqualifikation</a:t>
            </a:r>
          </a:p>
          <a:p>
            <a:pPr algn="ctr"/>
            <a:endParaRPr lang="de-DE" b="1" dirty="0"/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B4DA3619-272C-B526-978B-70FFD11A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0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16600" y="848092"/>
            <a:ext cx="8229600" cy="559474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Belegungsverpflichtung</a:t>
            </a:r>
          </a:p>
        </p:txBody>
      </p:sp>
      <p:sp>
        <p:nvSpPr>
          <p:cNvPr id="8" name="Rechteck 7"/>
          <p:cNvSpPr/>
          <p:nvPr/>
        </p:nvSpPr>
        <p:spPr>
          <a:xfrm>
            <a:off x="416600" y="1380921"/>
            <a:ext cx="8357732" cy="209581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AUFGABENFELD I: sprachlich-literarisch-künstlerisch</a:t>
            </a:r>
          </a:p>
          <a:p>
            <a:pPr marL="285750" indent="-285750">
              <a:buFontTx/>
              <a:buChar char="-"/>
            </a:pPr>
            <a:r>
              <a:rPr lang="de-DE" dirty="0"/>
              <a:t>Deutsch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Eine aus der Sekundarstufe I fortgeführte Fremdsprache (Englisch o. Französisch)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Eine weitere Fremdsprache, sofern nicht zwei Naturwissenschaften aus dem Aufgabenfeld III belegt wurden</a:t>
            </a:r>
          </a:p>
          <a:p>
            <a:pPr marL="285750" indent="-285750">
              <a:buFontTx/>
              <a:buChar char="-"/>
            </a:pPr>
            <a:r>
              <a:rPr lang="de-DE" dirty="0"/>
              <a:t>Kunst oder Musik</a:t>
            </a:r>
          </a:p>
        </p:txBody>
      </p:sp>
      <p:sp>
        <p:nvSpPr>
          <p:cNvPr id="9" name="Rechteck 8"/>
          <p:cNvSpPr/>
          <p:nvPr/>
        </p:nvSpPr>
        <p:spPr>
          <a:xfrm>
            <a:off x="416600" y="3552216"/>
            <a:ext cx="8357732" cy="7814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AUFGABENFELD II: 	gesellschaftswissenschaftlich				</a:t>
            </a:r>
            <a:r>
              <a:rPr lang="de-DE" dirty="0">
                <a:solidFill>
                  <a:schemeClr val="tx1"/>
                </a:solidFill>
              </a:rPr>
              <a:t>Zusatzkurse in der Q2</a:t>
            </a:r>
          </a:p>
          <a:p>
            <a:r>
              <a:rPr lang="de-DE" dirty="0"/>
              <a:t> - mindestens ein Fach dieses Aufgabenfeldes				</a:t>
            </a:r>
            <a:r>
              <a:rPr lang="de-DE" dirty="0">
                <a:solidFill>
                  <a:schemeClr val="tx1"/>
                </a:solidFill>
              </a:rPr>
              <a:t>Abiturfachwahl</a:t>
            </a:r>
          </a:p>
        </p:txBody>
      </p:sp>
      <p:sp>
        <p:nvSpPr>
          <p:cNvPr id="10" name="Rechteck 9"/>
          <p:cNvSpPr/>
          <p:nvPr/>
        </p:nvSpPr>
        <p:spPr>
          <a:xfrm>
            <a:off x="416600" y="4502436"/>
            <a:ext cx="8357732" cy="1216633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AUFGABENFELD III: mathematisch-naturwissenschaftlich-technisch</a:t>
            </a:r>
          </a:p>
          <a:p>
            <a:pPr marL="285750" indent="-285750">
              <a:buFontTx/>
              <a:buChar char="-"/>
            </a:pPr>
            <a:r>
              <a:rPr lang="de-DE" dirty="0"/>
              <a:t>Mathematik</a:t>
            </a:r>
          </a:p>
          <a:p>
            <a:pPr marL="285750" indent="-285750">
              <a:buFontTx/>
              <a:buChar char="-"/>
            </a:pPr>
            <a:r>
              <a:rPr lang="de-DE" dirty="0"/>
              <a:t>Biologie oder Chemie oder Physik</a:t>
            </a:r>
          </a:p>
          <a:p>
            <a:pPr marL="285750" indent="-285750">
              <a:buFontTx/>
              <a:buChar char="-"/>
            </a:pPr>
            <a:r>
              <a:rPr lang="de-DE" dirty="0"/>
              <a:t>Ein weiteres naturwissenschaftlich-technisches Fach (Bi, </a:t>
            </a:r>
            <a:r>
              <a:rPr lang="de-DE" dirty="0" err="1"/>
              <a:t>Ch</a:t>
            </a:r>
            <a:r>
              <a:rPr lang="de-DE" dirty="0"/>
              <a:t>, </a:t>
            </a:r>
            <a:r>
              <a:rPr lang="de-DE" dirty="0" err="1"/>
              <a:t>Ph</a:t>
            </a:r>
            <a:r>
              <a:rPr lang="de-DE" dirty="0"/>
              <a:t> und/oder </a:t>
            </a:r>
            <a:r>
              <a:rPr lang="de-DE" dirty="0" err="1"/>
              <a:t>If</a:t>
            </a:r>
            <a:r>
              <a:rPr lang="de-DE" dirty="0"/>
              <a:t> + </a:t>
            </a:r>
            <a:r>
              <a:rPr lang="de-DE" dirty="0" err="1"/>
              <a:t>Tc</a:t>
            </a:r>
            <a:r>
              <a:rPr lang="de-DE" dirty="0"/>
              <a:t>)</a:t>
            </a:r>
          </a:p>
          <a:p>
            <a:pPr algn="ctr"/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416600" y="5941084"/>
            <a:ext cx="8357732" cy="567258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Religionslehre (oder Philosophie als Ersatzfach)</a:t>
            </a:r>
          </a:p>
          <a:p>
            <a:r>
              <a:rPr lang="de-DE" dirty="0"/>
              <a:t>Sport</a:t>
            </a:r>
          </a:p>
        </p:txBody>
      </p:sp>
      <p:sp>
        <p:nvSpPr>
          <p:cNvPr id="2" name="Zusammenführen 1"/>
          <p:cNvSpPr/>
          <p:nvPr/>
        </p:nvSpPr>
        <p:spPr>
          <a:xfrm>
            <a:off x="5611824" y="3641023"/>
            <a:ext cx="817950" cy="594996"/>
          </a:xfrm>
          <a:prstGeom prst="flowChartMerg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de-DE" sz="3200" b="1" dirty="0"/>
              <a:t>!</a:t>
            </a: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24BEA23D-52E0-706C-0AB6-93F54F4FB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16600" y="1536334"/>
            <a:ext cx="8393256" cy="330356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/>
                <a:cs typeface="Arial"/>
              </a:rPr>
              <a:t>Fremdsprachenbelegung</a:t>
            </a:r>
          </a:p>
          <a:p>
            <a:pPr algn="ctr"/>
            <a:endParaRPr lang="de-DE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  <a:latin typeface="Arial"/>
                <a:cs typeface="Arial"/>
              </a:rPr>
              <a:t>Pflicht: Fortführung einer Fremdsprache aus der SI</a:t>
            </a:r>
          </a:p>
          <a:p>
            <a:pPr algn="ctr"/>
            <a:r>
              <a:rPr lang="de-DE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de-DE" b="1" dirty="0">
                <a:solidFill>
                  <a:schemeClr val="bg1"/>
                </a:solidFill>
                <a:latin typeface="Arial"/>
                <a:cs typeface="Arial"/>
              </a:rPr>
              <a:t>Schülerinnen und Schüler, die in der SI </a:t>
            </a:r>
            <a:r>
              <a:rPr lang="de-DE" sz="2000" b="1" u="sng" dirty="0">
                <a:solidFill>
                  <a:schemeClr val="bg1"/>
                </a:solidFill>
                <a:latin typeface="Arial"/>
                <a:cs typeface="Arial"/>
              </a:rPr>
              <a:t>keine</a:t>
            </a:r>
            <a:r>
              <a:rPr lang="de-DE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chemeClr val="bg1"/>
                </a:solidFill>
                <a:latin typeface="Arial"/>
                <a:cs typeface="Arial"/>
              </a:rPr>
              <a:t>zweite Fremdsprache ab Klasse 6/7 belegt haben, müssen zum Erwerb des Abiturs ab der EF eine neu einsetzende zweite Fremdsprache (an der HS Spanisch oder Französisch) bis zur Q2 durchgehend im Rahmen von 4 Wochenstunden belegen.</a:t>
            </a:r>
            <a:endParaRPr lang="de-DE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B349911-7228-A689-AA7B-7E190255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6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16600" y="848092"/>
            <a:ext cx="8229600" cy="559474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Anzahl der Wochenstunden</a:t>
            </a:r>
          </a:p>
        </p:txBody>
      </p:sp>
      <p:sp>
        <p:nvSpPr>
          <p:cNvPr id="7" name="Horizontale Rolle 6"/>
          <p:cNvSpPr/>
          <p:nvPr/>
        </p:nvSpPr>
        <p:spPr>
          <a:xfrm>
            <a:off x="1763500" y="3250279"/>
            <a:ext cx="6882700" cy="1589618"/>
          </a:xfrm>
          <a:prstGeom prst="horizontalScroll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 den vier Halbjahren der Qualifikationsphase durchschnittlich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34 WST</a:t>
            </a:r>
          </a:p>
        </p:txBody>
      </p:sp>
      <p:sp>
        <p:nvSpPr>
          <p:cNvPr id="8" name="Horizontale Rolle 7"/>
          <p:cNvSpPr/>
          <p:nvPr/>
        </p:nvSpPr>
        <p:spPr>
          <a:xfrm>
            <a:off x="1431250" y="1759778"/>
            <a:ext cx="6882700" cy="1776109"/>
          </a:xfrm>
          <a:prstGeom prst="horizontalScroll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 den zwei Halbjahren der Einführungsphase durchschnittlich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34 WST</a:t>
            </a:r>
          </a:p>
        </p:txBody>
      </p:sp>
      <p:sp>
        <p:nvSpPr>
          <p:cNvPr id="9" name="Gleich 8"/>
          <p:cNvSpPr/>
          <p:nvPr/>
        </p:nvSpPr>
        <p:spPr>
          <a:xfrm>
            <a:off x="2904055" y="5026387"/>
            <a:ext cx="834805" cy="337461"/>
          </a:xfrm>
          <a:prstGeom prst="mathEqual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253953" y="5035267"/>
            <a:ext cx="3907597" cy="39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 3 Jahren insgesamt min. </a:t>
            </a:r>
            <a:r>
              <a:rPr lang="de-DE" sz="2000" dirty="0"/>
              <a:t>102 WST</a:t>
            </a: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28100FF1-0525-9E61-13FC-4592E016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3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08748" y="356627"/>
            <a:ext cx="5356462" cy="487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Fächerwahl in der Einführungsphase</a:t>
            </a:r>
          </a:p>
        </p:txBody>
      </p:sp>
      <p:sp>
        <p:nvSpPr>
          <p:cNvPr id="7" name="Rechteck 6"/>
          <p:cNvSpPr/>
          <p:nvPr/>
        </p:nvSpPr>
        <p:spPr>
          <a:xfrm>
            <a:off x="523974" y="1172232"/>
            <a:ext cx="1456468" cy="39962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(1) </a:t>
            </a:r>
            <a:r>
              <a:rPr lang="de-DE" b="1" dirty="0"/>
              <a:t>Deutsch</a:t>
            </a:r>
          </a:p>
        </p:txBody>
      </p:sp>
      <p:sp>
        <p:nvSpPr>
          <p:cNvPr id="8" name="Rechteck 7"/>
          <p:cNvSpPr/>
          <p:nvPr/>
        </p:nvSpPr>
        <p:spPr>
          <a:xfrm>
            <a:off x="4139924" y="1172232"/>
            <a:ext cx="2494110" cy="39962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(3) </a:t>
            </a:r>
            <a:r>
              <a:rPr lang="de-DE" b="1" dirty="0" err="1"/>
              <a:t>fortg</a:t>
            </a:r>
            <a:r>
              <a:rPr lang="de-DE" b="1" dirty="0"/>
              <a:t>. Fremdsprache</a:t>
            </a:r>
          </a:p>
        </p:txBody>
      </p:sp>
      <p:sp>
        <p:nvSpPr>
          <p:cNvPr id="9" name="Rechteck 8"/>
          <p:cNvSpPr/>
          <p:nvPr/>
        </p:nvSpPr>
        <p:spPr>
          <a:xfrm>
            <a:off x="2152027" y="1172232"/>
            <a:ext cx="1817736" cy="39962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(2) Mathematik</a:t>
            </a:r>
          </a:p>
        </p:txBody>
      </p:sp>
      <p:sp>
        <p:nvSpPr>
          <p:cNvPr id="10" name="Rechteck 9"/>
          <p:cNvSpPr/>
          <p:nvPr/>
        </p:nvSpPr>
        <p:spPr>
          <a:xfrm>
            <a:off x="6830691" y="1172232"/>
            <a:ext cx="1996926" cy="39962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(4) Kunst o. Musik</a:t>
            </a:r>
          </a:p>
        </p:txBody>
      </p:sp>
      <p:sp>
        <p:nvSpPr>
          <p:cNvPr id="11" name="Rechteck 10"/>
          <p:cNvSpPr/>
          <p:nvPr/>
        </p:nvSpPr>
        <p:spPr>
          <a:xfrm>
            <a:off x="523972" y="1723666"/>
            <a:ext cx="8303645" cy="39962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(5) ein gesellschaftswissenschaftliches Fach (</a:t>
            </a:r>
            <a:r>
              <a:rPr lang="de-DE" b="1" dirty="0" err="1"/>
              <a:t>Ek</a:t>
            </a:r>
            <a:r>
              <a:rPr lang="de-DE" b="1" dirty="0"/>
              <a:t>. </a:t>
            </a:r>
            <a:r>
              <a:rPr lang="de-DE" b="1" dirty="0" err="1"/>
              <a:t>Ge</a:t>
            </a:r>
            <a:r>
              <a:rPr lang="de-DE" b="1" dirty="0"/>
              <a:t>, </a:t>
            </a:r>
            <a:r>
              <a:rPr lang="de-DE" b="1" dirty="0" err="1"/>
              <a:t>Pl</a:t>
            </a:r>
            <a:r>
              <a:rPr lang="de-DE" b="1" dirty="0"/>
              <a:t>, </a:t>
            </a:r>
            <a:r>
              <a:rPr lang="de-DE" b="1" dirty="0" err="1"/>
              <a:t>Ps</a:t>
            </a:r>
            <a:r>
              <a:rPr lang="de-DE" b="1" dirty="0"/>
              <a:t>, </a:t>
            </a:r>
            <a:r>
              <a:rPr lang="de-DE" b="1" dirty="0" err="1"/>
              <a:t>Sw</a:t>
            </a:r>
            <a:r>
              <a:rPr lang="de-DE" b="1" dirty="0"/>
              <a:t>)</a:t>
            </a:r>
          </a:p>
        </p:txBody>
      </p:sp>
      <p:sp>
        <p:nvSpPr>
          <p:cNvPr id="12" name="Rechteck 11"/>
          <p:cNvSpPr/>
          <p:nvPr/>
        </p:nvSpPr>
        <p:spPr>
          <a:xfrm>
            <a:off x="523973" y="2296461"/>
            <a:ext cx="8303644" cy="39962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(6) ein naturwissenschaftliches Fach (Bi, </a:t>
            </a:r>
            <a:r>
              <a:rPr lang="de-DE" b="1" dirty="0" err="1"/>
              <a:t>Ch</a:t>
            </a:r>
            <a:r>
              <a:rPr lang="de-DE" b="1" dirty="0"/>
              <a:t>, </a:t>
            </a:r>
            <a:r>
              <a:rPr lang="de-DE" b="1" dirty="0" err="1"/>
              <a:t>Ph</a:t>
            </a:r>
            <a:r>
              <a:rPr lang="de-DE" b="1" dirty="0"/>
              <a:t>)</a:t>
            </a:r>
          </a:p>
        </p:txBody>
      </p:sp>
      <p:sp>
        <p:nvSpPr>
          <p:cNvPr id="13" name="Rechteck 12"/>
          <p:cNvSpPr/>
          <p:nvPr/>
        </p:nvSpPr>
        <p:spPr>
          <a:xfrm>
            <a:off x="523973" y="2791057"/>
            <a:ext cx="8303644" cy="399624"/>
          </a:xfrm>
          <a:prstGeom prst="rect">
            <a:avLst/>
          </a:prstGeom>
          <a:gradFill flip="none" rotWithShape="1">
            <a:gsLst>
              <a:gs pos="57000">
                <a:schemeClr val="accent5"/>
              </a:gs>
              <a:gs pos="100000">
                <a:srgbClr val="FFFFFF"/>
              </a:gs>
              <a:gs pos="98000">
                <a:srgbClr val="008000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(7) eine weitere Fremdsprache oder eine weitere Naturwissenschaft (auch </a:t>
            </a:r>
            <a:r>
              <a:rPr lang="de-DE" b="1" dirty="0" err="1"/>
              <a:t>Tc</a:t>
            </a:r>
            <a:r>
              <a:rPr lang="de-DE" b="1" dirty="0"/>
              <a:t> oder </a:t>
            </a:r>
            <a:r>
              <a:rPr lang="de-DE" b="1" dirty="0" err="1"/>
              <a:t>If</a:t>
            </a:r>
            <a:r>
              <a:rPr lang="de-DE" b="1" dirty="0"/>
              <a:t>)</a:t>
            </a:r>
          </a:p>
        </p:txBody>
      </p:sp>
      <p:sp>
        <p:nvSpPr>
          <p:cNvPr id="14" name="Rechteck 13"/>
          <p:cNvSpPr/>
          <p:nvPr/>
        </p:nvSpPr>
        <p:spPr>
          <a:xfrm>
            <a:off x="4936875" y="3390493"/>
            <a:ext cx="3890742" cy="399624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(9) Sport</a:t>
            </a:r>
          </a:p>
        </p:txBody>
      </p:sp>
      <p:sp>
        <p:nvSpPr>
          <p:cNvPr id="15" name="Rechteck 14"/>
          <p:cNvSpPr/>
          <p:nvPr/>
        </p:nvSpPr>
        <p:spPr>
          <a:xfrm>
            <a:off x="523973" y="3390493"/>
            <a:ext cx="4102978" cy="399624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(8) Religionslehre (oder Philosophie)</a:t>
            </a:r>
          </a:p>
        </p:txBody>
      </p:sp>
      <p:sp>
        <p:nvSpPr>
          <p:cNvPr id="16" name="Rechteck 15"/>
          <p:cNvSpPr/>
          <p:nvPr/>
        </p:nvSpPr>
        <p:spPr>
          <a:xfrm>
            <a:off x="5861396" y="3985195"/>
            <a:ext cx="1616325" cy="39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= 30 (31) WST</a:t>
            </a:r>
          </a:p>
        </p:txBody>
      </p:sp>
      <p:sp>
        <p:nvSpPr>
          <p:cNvPr id="17" name="Rechteck 16"/>
          <p:cNvSpPr/>
          <p:nvPr/>
        </p:nvSpPr>
        <p:spPr>
          <a:xfrm>
            <a:off x="523972" y="3985195"/>
            <a:ext cx="4102979" cy="3996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(10) ein weiteres beliebiges Fach</a:t>
            </a:r>
          </a:p>
        </p:txBody>
      </p:sp>
      <p:sp>
        <p:nvSpPr>
          <p:cNvPr id="18" name="Rechteck 17"/>
          <p:cNvSpPr/>
          <p:nvPr/>
        </p:nvSpPr>
        <p:spPr>
          <a:xfrm>
            <a:off x="4370829" y="4556088"/>
            <a:ext cx="726810" cy="301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+</a:t>
            </a:r>
          </a:p>
        </p:txBody>
      </p:sp>
      <p:sp>
        <p:nvSpPr>
          <p:cNvPr id="19" name="Rechteck 18"/>
          <p:cNvSpPr/>
          <p:nvPr/>
        </p:nvSpPr>
        <p:spPr>
          <a:xfrm>
            <a:off x="1169718" y="4925747"/>
            <a:ext cx="4445576" cy="3996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11. Grundkurs		</a:t>
            </a:r>
          </a:p>
        </p:txBody>
      </p:sp>
      <p:sp>
        <p:nvSpPr>
          <p:cNvPr id="20" name="Rechteck 19"/>
          <p:cNvSpPr/>
          <p:nvPr/>
        </p:nvSpPr>
        <p:spPr>
          <a:xfrm>
            <a:off x="1169719" y="5312010"/>
            <a:ext cx="4445575" cy="3996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11. Grundkurs und ein Vertiefungsfach</a:t>
            </a:r>
          </a:p>
        </p:txBody>
      </p:sp>
      <p:sp>
        <p:nvSpPr>
          <p:cNvPr id="21" name="Rechteck 20"/>
          <p:cNvSpPr/>
          <p:nvPr/>
        </p:nvSpPr>
        <p:spPr>
          <a:xfrm>
            <a:off x="1169719" y="5711634"/>
            <a:ext cx="4445576" cy="3996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Zwei Vertiefungsfächer		</a:t>
            </a:r>
          </a:p>
        </p:txBody>
      </p:sp>
      <p:sp>
        <p:nvSpPr>
          <p:cNvPr id="22" name="Rechteck 21"/>
          <p:cNvSpPr/>
          <p:nvPr/>
        </p:nvSpPr>
        <p:spPr>
          <a:xfrm>
            <a:off x="1169718" y="6094941"/>
            <a:ext cx="4448425" cy="3996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11. und 12. Grundkurs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16600" y="5342302"/>
            <a:ext cx="64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oder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16600" y="5711634"/>
            <a:ext cx="64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oder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16600" y="6080966"/>
            <a:ext cx="64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oder</a:t>
            </a:r>
          </a:p>
        </p:txBody>
      </p:sp>
      <p:sp>
        <p:nvSpPr>
          <p:cNvPr id="26" name="Rechteck 25"/>
          <p:cNvSpPr/>
          <p:nvPr/>
        </p:nvSpPr>
        <p:spPr>
          <a:xfrm>
            <a:off x="5861396" y="4908641"/>
            <a:ext cx="1616325" cy="39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= 33 (34) WST</a:t>
            </a:r>
          </a:p>
        </p:txBody>
      </p:sp>
      <p:sp>
        <p:nvSpPr>
          <p:cNvPr id="27" name="Rechteck 26"/>
          <p:cNvSpPr/>
          <p:nvPr/>
        </p:nvSpPr>
        <p:spPr>
          <a:xfrm>
            <a:off x="5861396" y="5308265"/>
            <a:ext cx="1616325" cy="39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= 34 (35) WST</a:t>
            </a:r>
          </a:p>
        </p:txBody>
      </p:sp>
      <p:sp>
        <p:nvSpPr>
          <p:cNvPr id="28" name="Rechteck 27"/>
          <p:cNvSpPr/>
          <p:nvPr/>
        </p:nvSpPr>
        <p:spPr>
          <a:xfrm>
            <a:off x="5861396" y="5711634"/>
            <a:ext cx="1616325" cy="39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= 35 (36) WST</a:t>
            </a:r>
          </a:p>
        </p:txBody>
      </p:sp>
      <p:sp>
        <p:nvSpPr>
          <p:cNvPr id="29" name="Rechteck 28"/>
          <p:cNvSpPr/>
          <p:nvPr/>
        </p:nvSpPr>
        <p:spPr>
          <a:xfrm>
            <a:off x="5861396" y="6111258"/>
            <a:ext cx="1616325" cy="39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= 36 (37) WST</a:t>
            </a: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8C228059-43F8-1029-D565-A2D3DE79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26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767166" y="3890665"/>
            <a:ext cx="4749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/>
                <a:ea typeface="ＭＳ Ｐゴシック"/>
                <a:cs typeface="Times New Roman"/>
              </a:rPr>
              <a:t>Nur Kurse, die in der Einführungsphase belegt wurden, können auch in der Qualifikationsphase belegt werden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41888" y="1359956"/>
            <a:ext cx="5497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Arial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Ein Fächerwechsel ist zum Halbjahr nicht möglich </a:t>
            </a:r>
            <a:r>
              <a:rPr lang="de-DE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(Ausnahme: Vertiefungsfächer)</a:t>
            </a:r>
          </a:p>
        </p:txBody>
      </p:sp>
      <p:sp>
        <p:nvSpPr>
          <p:cNvPr id="9" name="Zusammenführen 8"/>
          <p:cNvSpPr/>
          <p:nvPr/>
        </p:nvSpPr>
        <p:spPr>
          <a:xfrm>
            <a:off x="559497" y="1207754"/>
            <a:ext cx="2282392" cy="1617245"/>
          </a:xfrm>
          <a:prstGeom prst="flowChartMerg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 dirty="0"/>
              <a:t>!</a:t>
            </a:r>
          </a:p>
        </p:txBody>
      </p:sp>
      <p:sp>
        <p:nvSpPr>
          <p:cNvPr id="10" name="Zusammenführen 9"/>
          <p:cNvSpPr/>
          <p:nvPr/>
        </p:nvSpPr>
        <p:spPr>
          <a:xfrm>
            <a:off x="1853093" y="3278351"/>
            <a:ext cx="2282392" cy="1617245"/>
          </a:xfrm>
          <a:prstGeom prst="flowChartMerg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 dirty="0"/>
              <a:t>!</a:t>
            </a: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731C4D19-B4EF-A28A-51D9-779787400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2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9248"/>
            <a:ext cx="8229600" cy="451789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Information und Beratung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923614" y="2069167"/>
            <a:ext cx="7566529" cy="15984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Ausbildungs- und Prüfungsordnung der gymnasialen Oberstufe </a:t>
            </a:r>
          </a:p>
          <a:p>
            <a:pPr algn="ctr"/>
            <a:r>
              <a:rPr lang="de-DE" dirty="0"/>
              <a:t>(APO-</a:t>
            </a:r>
            <a:r>
              <a:rPr lang="de-DE" dirty="0" err="1"/>
              <a:t>GOSt</a:t>
            </a:r>
            <a:r>
              <a:rPr lang="de-DE" dirty="0"/>
              <a:t>)</a:t>
            </a:r>
          </a:p>
          <a:p>
            <a:r>
              <a:rPr lang="de-DE" dirty="0"/>
              <a:t>Merkblätter und Informationsbroschüren unter: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bg1"/>
                </a:solidFill>
              </a:rPr>
              <a:t>www.schulministerium.nrw.de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bg1"/>
                </a:solidFill>
              </a:rPr>
              <a:t>www.standardsicherung.schulministerium.nrw.de 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bg1"/>
                </a:solidFill>
              </a:rPr>
              <a:t>www.qua-lis.nrw.de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bg1"/>
                </a:solidFill>
              </a:rPr>
              <a:t>http://</a:t>
            </a:r>
            <a:r>
              <a:rPr lang="de-DE" dirty="0" err="1">
                <a:solidFill>
                  <a:schemeClr val="bg1"/>
                </a:solidFill>
              </a:rPr>
              <a:t>broschüren.nrw</a:t>
            </a:r>
            <a:r>
              <a:rPr lang="de-DE" dirty="0">
                <a:solidFill>
                  <a:schemeClr val="bg1"/>
                </a:solidFill>
              </a:rPr>
              <a:t>/Gymnasiale-Oberstufe/</a:t>
            </a:r>
            <a:r>
              <a:rPr lang="de-DE" dirty="0" err="1">
                <a:solidFill>
                  <a:schemeClr val="bg1"/>
                </a:solidFill>
              </a:rPr>
              <a:t>home</a:t>
            </a:r>
            <a:r>
              <a:rPr lang="de-DE" dirty="0">
                <a:solidFill>
                  <a:schemeClr val="bg1"/>
                </a:solidFill>
              </a:rPr>
              <a:t>/#!/Home 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7" name="Bild 6" descr="Mac:Users:Tilman:Downloads:qualis-absenderkennu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35" y="2336315"/>
            <a:ext cx="20955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 8"/>
          <p:cNvSpPr/>
          <p:nvPr/>
        </p:nvSpPr>
        <p:spPr>
          <a:xfrm>
            <a:off x="923614" y="3827514"/>
            <a:ext cx="7566529" cy="444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Information durch die Schulhomepage: 	</a:t>
            </a:r>
            <a:r>
              <a:rPr lang="de-DE" dirty="0" err="1"/>
              <a:t>www.hellweg-schule.de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923614" y="4462472"/>
            <a:ext cx="7566529" cy="5283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Jahrgangsstufenleiter: Frau Altenfeld, Herr </a:t>
            </a:r>
            <a:r>
              <a:rPr lang="de-DE" dirty="0" err="1"/>
              <a:t>Frohn</a:t>
            </a:r>
            <a:r>
              <a:rPr lang="de-DE" dirty="0"/>
              <a:t>, Frau Koch, Frau </a:t>
            </a:r>
            <a:r>
              <a:rPr lang="de-DE" dirty="0" err="1"/>
              <a:t>Zisowski</a:t>
            </a:r>
            <a:endParaRPr lang="de-DE" dirty="0"/>
          </a:p>
          <a:p>
            <a:pPr algn="r"/>
            <a:r>
              <a:rPr lang="de-DE" dirty="0"/>
              <a:t>(Einzelberatungen + Jahrgangsstufenversammlungen)</a:t>
            </a:r>
          </a:p>
        </p:txBody>
      </p:sp>
      <p:sp>
        <p:nvSpPr>
          <p:cNvPr id="12" name="Rechteck 11"/>
          <p:cNvSpPr/>
          <p:nvPr/>
        </p:nvSpPr>
        <p:spPr>
          <a:xfrm>
            <a:off x="923614" y="5137395"/>
            <a:ext cx="7566529" cy="452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Oberstufenkoordinator: Herr Wagner</a:t>
            </a:r>
          </a:p>
        </p:txBody>
      </p:sp>
      <p:sp>
        <p:nvSpPr>
          <p:cNvPr id="13" name="Rechteck 12"/>
          <p:cNvSpPr/>
          <p:nvPr/>
        </p:nvSpPr>
        <p:spPr>
          <a:xfrm>
            <a:off x="923614" y="5763473"/>
            <a:ext cx="7566529" cy="4351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Schulleiter: Herr Dr. </a:t>
            </a:r>
            <a:r>
              <a:rPr lang="de-DE" dirty="0" err="1"/>
              <a:t>Balliet</a:t>
            </a:r>
            <a:endParaRPr lang="de-DE" dirty="0"/>
          </a:p>
        </p:txBody>
      </p:sp>
      <p:pic>
        <p:nvPicPr>
          <p:cNvPr id="5" name="Grafik 4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45E32694-FD76-AB42-3FF3-1FA6D4FD3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28" y="166174"/>
            <a:ext cx="1899088" cy="13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2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85780" y="817010"/>
            <a:ext cx="7202413" cy="600627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Beispiel (1) – Sprachlicher Schwerpunkt 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77534"/>
              </p:ext>
            </p:extLst>
          </p:nvPr>
        </p:nvGraphicFramePr>
        <p:xfrm>
          <a:off x="416601" y="1397000"/>
          <a:ext cx="82701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STUNDEN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</a:t>
                      </a:r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 I</a:t>
                      </a:r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Deutsch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Englisch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Spanisch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Musik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Geschichte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Psychologie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Sozialwissenschaften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Mathematik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Biologie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Außerhalb der 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Religionslehre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Sport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34 WST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A76BE25-9C07-4A1E-BCF9-8A7F9F8C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38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7663" y="808130"/>
            <a:ext cx="8423275" cy="542813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Beispiel (2) – Naturwissenschaftlicher Schwerpunkt 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34076"/>
              </p:ext>
            </p:extLst>
          </p:nvPr>
        </p:nvGraphicFramePr>
        <p:xfrm>
          <a:off x="416601" y="1397000"/>
          <a:ext cx="8270199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STUNDEN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</a:t>
                      </a:r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 I</a:t>
                      </a:r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Deutsch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Englisch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Kunst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Geschichte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Sozialwissenschaften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Philosophie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Mathematik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Biologie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Physik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Technik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Außerhalb der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</a:rPr>
                        <a:t>Aufgabenf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Sport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Vertiefungskurs</a:t>
                      </a:r>
                    </a:p>
                  </a:txBody>
                  <a:tcPr>
                    <a:solidFill>
                      <a:srgbClr val="ADA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Englisch</a:t>
                      </a:r>
                    </a:p>
                  </a:txBody>
                  <a:tcPr>
                    <a:solidFill>
                      <a:srgbClr val="AD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AD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35 WST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8CEEECA-18E5-47CD-FC9F-0811904E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7663" y="808130"/>
            <a:ext cx="8423275" cy="542813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Beispiel (3) – Latein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529162"/>
              </p:ext>
            </p:extLst>
          </p:nvPr>
        </p:nvGraphicFramePr>
        <p:xfrm>
          <a:off x="416601" y="1397000"/>
          <a:ext cx="8270199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STUNDEN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</a:t>
                      </a:r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 I</a:t>
                      </a:r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Deutsch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Englisch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Latein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Spanisch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Kunst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Geschichte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Erdkunde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Mathematik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Biologie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Chemie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Außerhalb der </a:t>
                      </a: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Religion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Sport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37 WST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7CD20CC1-B793-9759-AA70-CC596314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349176"/>
              </p:ext>
            </p:extLst>
          </p:nvPr>
        </p:nvGraphicFramePr>
        <p:xfrm>
          <a:off x="416600" y="1976660"/>
          <a:ext cx="8409796" cy="274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9727842" imgH="2082723" progId="Word.Document.12">
                  <p:embed/>
                </p:oleObj>
              </mc:Choice>
              <mc:Fallback>
                <p:oleObj name="Dokument" r:id="rId3" imgW="9727842" imgH="208272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600" y="1976660"/>
                        <a:ext cx="8409796" cy="2740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23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833660"/>
            <a:ext cx="8229600" cy="1143000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Latinum</a:t>
            </a:r>
          </a:p>
        </p:txBody>
      </p:sp>
      <p:sp>
        <p:nvSpPr>
          <p:cNvPr id="2" name="Rechteck 1"/>
          <p:cNvSpPr/>
          <p:nvPr/>
        </p:nvSpPr>
        <p:spPr>
          <a:xfrm>
            <a:off x="2759342" y="4969998"/>
            <a:ext cx="6067053" cy="1255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Latein wird i.d.R.  nur bis zum Ende der Einführungsphase angeboten. </a:t>
            </a:r>
          </a:p>
          <a:p>
            <a:pPr algn="ctr"/>
            <a:r>
              <a:rPr lang="de-DE" dirty="0"/>
              <a:t>Das Fach kann daher NICHT den fremdsprachlichen Schwerpunkt abdecken!</a:t>
            </a:r>
          </a:p>
        </p:txBody>
      </p:sp>
      <p:sp>
        <p:nvSpPr>
          <p:cNvPr id="7" name="Zusammenführen 6"/>
          <p:cNvSpPr/>
          <p:nvPr/>
        </p:nvSpPr>
        <p:spPr>
          <a:xfrm>
            <a:off x="817043" y="4969999"/>
            <a:ext cx="1802823" cy="1386351"/>
          </a:xfrm>
          <a:prstGeom prst="flowChartMerg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 dirty="0"/>
              <a:t>!</a:t>
            </a: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5B9F599-86FE-557A-7C88-67C266A02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7663" y="879174"/>
            <a:ext cx="8423275" cy="471769"/>
          </a:xfrm>
        </p:spPr>
        <p:txBody>
          <a:bodyPr>
            <a:normAutofit fontScale="90000"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Beispiel (4) – bilingual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3775"/>
              </p:ext>
            </p:extLst>
          </p:nvPr>
        </p:nvGraphicFramePr>
        <p:xfrm>
          <a:off x="416601" y="1397000"/>
          <a:ext cx="82701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STUNDEN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</a:t>
                      </a:r>
                      <a:r>
                        <a:rPr lang="de-DE" b="1" baseline="0" dirty="0">
                          <a:solidFill>
                            <a:srgbClr val="FFFFFF"/>
                          </a:solidFill>
                        </a:rPr>
                        <a:t> I</a:t>
                      </a:r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Deutsch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Englisch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Latein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Spanisch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Kunst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Geschichte bilingual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Erdkunde bilingual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Philosophie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Aufgabenfeld III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Mathematik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Chemie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Außerhalb der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</a:rPr>
                        <a:t>Aufgabenf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Sport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34 WST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97AF4D2C-2595-99F3-6331-06B7E34BB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38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747084"/>
            <a:ext cx="8229600" cy="701563"/>
          </a:xfrm>
        </p:spPr>
        <p:txBody>
          <a:bodyPr>
            <a:normAutofit/>
          </a:bodyPr>
          <a:lstStyle/>
          <a:p>
            <a:pPr algn="l"/>
            <a:r>
              <a:rPr 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Klausuren in der Einführungsphase</a:t>
            </a:r>
          </a:p>
        </p:txBody>
      </p:sp>
      <p:sp>
        <p:nvSpPr>
          <p:cNvPr id="8" name="Rechteck 7"/>
          <p:cNvSpPr/>
          <p:nvPr/>
        </p:nvSpPr>
        <p:spPr>
          <a:xfrm>
            <a:off x="728234" y="1448647"/>
            <a:ext cx="3241530" cy="58499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Deutsch + alle Fremdsprachen</a:t>
            </a:r>
          </a:p>
        </p:txBody>
      </p:sp>
      <p:sp>
        <p:nvSpPr>
          <p:cNvPr id="9" name="Rechteck 8"/>
          <p:cNvSpPr/>
          <p:nvPr/>
        </p:nvSpPr>
        <p:spPr>
          <a:xfrm>
            <a:off x="728234" y="2188594"/>
            <a:ext cx="3241530" cy="584998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Mathematik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4191786" y="1838273"/>
            <a:ext cx="1039066" cy="49731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443994" y="1448647"/>
            <a:ext cx="3455948" cy="125991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rgbClr val="000000"/>
                </a:solidFill>
              </a:rPr>
              <a:t>2 Klausuren pro Halbjahr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rgbClr val="000000"/>
                </a:solidFill>
              </a:rPr>
              <a:t>Zentrale Prüfungen in Deutsch und Mathematik am Ende des Schuljahres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728234" y="3069199"/>
            <a:ext cx="3241530" cy="58499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min. eine Gesellschaftswissenschaft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728234" y="3967565"/>
            <a:ext cx="3241530" cy="584998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min. eine </a:t>
            </a:r>
          </a:p>
          <a:p>
            <a:r>
              <a:rPr lang="de-DE" dirty="0"/>
              <a:t>Naturwissenschaft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4191786" y="3535888"/>
            <a:ext cx="1039066" cy="49731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5443994" y="3170866"/>
            <a:ext cx="3455948" cy="125991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de-DE" dirty="0" err="1">
                <a:solidFill>
                  <a:srgbClr val="000000"/>
                </a:solidFill>
              </a:rPr>
              <a:t>i.d.R</a:t>
            </a:r>
            <a:r>
              <a:rPr lang="de-DE" dirty="0">
                <a:solidFill>
                  <a:srgbClr val="000000"/>
                </a:solidFill>
              </a:rPr>
              <a:t> eine Klausur pro Halbjahr</a:t>
            </a:r>
          </a:p>
        </p:txBody>
      </p:sp>
      <p:sp>
        <p:nvSpPr>
          <p:cNvPr id="16" name="Rechteckige Legende 15"/>
          <p:cNvSpPr/>
          <p:nvPr/>
        </p:nvSpPr>
        <p:spPr>
          <a:xfrm>
            <a:off x="1169660" y="5106313"/>
            <a:ext cx="3179364" cy="1030143"/>
          </a:xfrm>
          <a:prstGeom prst="wedgeRectCallout">
            <a:avLst>
              <a:gd name="adj1" fmla="val 64083"/>
              <a:gd name="adj2" fmla="val 806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Auf Wunsch können in weiteren Fächern Klausuren geschrieben werden.</a:t>
            </a:r>
          </a:p>
        </p:txBody>
      </p:sp>
      <p:sp>
        <p:nvSpPr>
          <p:cNvPr id="17" name="Rechteckige Legende 16"/>
          <p:cNvSpPr/>
          <p:nvPr/>
        </p:nvSpPr>
        <p:spPr>
          <a:xfrm>
            <a:off x="5230852" y="5106313"/>
            <a:ext cx="3455948" cy="1030143"/>
          </a:xfrm>
          <a:prstGeom prst="wedgeRectCallout">
            <a:avLst>
              <a:gd name="adj1" fmla="val -49325"/>
              <a:gd name="adj2" fmla="val 806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Ein Wechsel der Klausurbelegung ist zum Halbjahr möglich, sofern die Pflichtbedingungen erfüllt bleiben.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985" y="506189"/>
            <a:ext cx="655215" cy="1030144"/>
          </a:xfrm>
          <a:prstGeom prst="rect">
            <a:avLst/>
          </a:prstGeom>
        </p:spPr>
      </p:pic>
      <p:sp>
        <p:nvSpPr>
          <p:cNvPr id="19" name="Gleich 18"/>
          <p:cNvSpPr/>
          <p:nvPr/>
        </p:nvSpPr>
        <p:spPr>
          <a:xfrm>
            <a:off x="6651797" y="985740"/>
            <a:ext cx="355236" cy="168731"/>
          </a:xfrm>
          <a:prstGeom prst="mathEqual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184651" y="843652"/>
            <a:ext cx="950256" cy="390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90 Min.</a:t>
            </a: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8D7ABEE4-A04F-1E60-4451-A474DDD0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21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26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4059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Online-Wahlen</a:t>
            </a:r>
          </a:p>
        </p:txBody>
      </p:sp>
      <p:sp>
        <p:nvSpPr>
          <p:cNvPr id="8" name="Rechteck 7"/>
          <p:cNvSpPr/>
          <p:nvPr/>
        </p:nvSpPr>
        <p:spPr>
          <a:xfrm>
            <a:off x="271635" y="1493036"/>
            <a:ext cx="872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www.haneke.de</a:t>
            </a:r>
            <a:r>
              <a:rPr lang="de-DE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/onlinewahlen/</a:t>
            </a:r>
            <a:r>
              <a:rPr lang="de-DE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Wahleingabe?id</a:t>
            </a:r>
            <a:r>
              <a:rPr lang="de-DE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=1757024384</a:t>
            </a:r>
          </a:p>
        </p:txBody>
      </p:sp>
      <p:pic>
        <p:nvPicPr>
          <p:cNvPr id="7" name="Bild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70" y="2247471"/>
            <a:ext cx="5933440" cy="376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C3A73517-A60E-1C8C-F759-61E86D7F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25 -0.431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27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6007" y="922405"/>
            <a:ext cx="6587543" cy="55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759342" y="-13447"/>
            <a:ext cx="6562493" cy="991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4.   Online-Wahlen</a:t>
            </a:r>
          </a:p>
        </p:txBody>
      </p:sp>
      <p:pic>
        <p:nvPicPr>
          <p:cNvPr id="5" name="Grafik 4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868B06EA-258E-F65D-A02F-E29B8AFA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7" y="12164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28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4038" y="907430"/>
            <a:ext cx="5290440" cy="552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59342" y="0"/>
            <a:ext cx="6562493" cy="991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4.   Online-Wahlen</a:t>
            </a: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3E747C1-376A-B8A1-1982-D0ABB113B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94" y="135851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501" y="2590800"/>
            <a:ext cx="8258174" cy="3586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2770-CF6D-49C4-B9D5-BD995B36A260}" type="slidenum">
              <a:rPr lang="de-DE" smtClean="0">
                <a:solidFill>
                  <a:schemeClr val="bg1"/>
                </a:solidFill>
              </a:rPr>
              <a:pPr/>
              <a:t>29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16599" y="1282389"/>
            <a:ext cx="8413075" cy="385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>
              <a:buFont typeface="Arial" pitchFamily="34" charset="0"/>
              <a:buChar char="•"/>
            </a:pPr>
            <a:endParaRPr lang="de-DE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>
              <a:buFont typeface="Arial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Die Kurswahlen für die Qualifikationsphase finden</a:t>
            </a:r>
          </a:p>
          <a:p>
            <a:pPr marL="446088" indent="-446088"/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in der Mitte des 2. Halbjahres der EF statt.</a:t>
            </a:r>
          </a:p>
          <a:p>
            <a:pPr marL="446088" indent="-446088"/>
            <a:endParaRPr lang="de-DE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>
              <a:buFont typeface="Arial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Jede Schülerin und jeder Schüler bestimmt zwei Fächer aus der EF als Leistungskursfach.</a:t>
            </a:r>
          </a:p>
          <a:p>
            <a:endParaRPr lang="de-DE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>
              <a:buFont typeface="Arial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Leistungskurse werden 5-stündig unterrichtet.</a:t>
            </a:r>
          </a:p>
          <a:p>
            <a:endParaRPr lang="de-D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>
              <a:buFont typeface="Arial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Die beiden Leistungskurse sind automatisch die ersten beiden Abiturfächer.</a:t>
            </a:r>
          </a:p>
          <a:p>
            <a:endParaRPr lang="de-D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>
              <a:buFont typeface="Arial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Ein Leistungskursfach muss Deutsch, Mathematik, fortgeführte Fremdsprache oder eine Naturwissenschaft sein. </a:t>
            </a:r>
          </a:p>
          <a:p>
            <a:pPr marL="446088" indent="-446088"/>
            <a:endParaRPr lang="de-DE" sz="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46770" y="734198"/>
            <a:ext cx="8229600" cy="62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Ausblick auf die Qualifikationsphase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Wahl der Leistungskurse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2B19D77-0527-81C2-711A-5BB62BCB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5" y="111136"/>
            <a:ext cx="1370044" cy="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18785 -0.40857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501" y="2590800"/>
            <a:ext cx="8258174" cy="3586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2770-CF6D-49C4-B9D5-BD995B36A260}" type="slidenum">
              <a:rPr lang="de-DE" smtClean="0">
                <a:solidFill>
                  <a:schemeClr val="bg1"/>
                </a:solidFill>
              </a:rPr>
              <a:pPr/>
              <a:t>3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1521" y="775828"/>
            <a:ext cx="79731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u="sng" dirty="0">
                <a:solidFill>
                  <a:schemeClr val="bg1"/>
                </a:solidFill>
                <a:latin typeface="+mj-lt"/>
                <a:cs typeface="Arial" pitchFamily="34" charset="0"/>
              </a:rPr>
              <a:t>Einstiegsvoraussetzungen:</a:t>
            </a:r>
          </a:p>
          <a:p>
            <a:endParaRPr lang="de-DE" sz="1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de-DE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Die Berechtigung zum Einstieg in die gymnasiale Oberstufe erhält man </a:t>
            </a:r>
          </a:p>
          <a:p>
            <a:endParaRPr lang="de-DE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de-DE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mit der Versetzung am Ende der Klasse 9 am Gymnasium </a:t>
            </a:r>
          </a:p>
          <a:p>
            <a:endParaRPr lang="de-DE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oder durch</a:t>
            </a:r>
          </a:p>
          <a:p>
            <a:pPr algn="ctr"/>
            <a:endParaRPr lang="de-DE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de-DE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einen qualifizierten Abschluss (Fachoberschulreife mit Qualifikation </a:t>
            </a:r>
            <a:r>
              <a:rPr lang="de-DE" sz="2400" b="1" dirty="0">
                <a:solidFill>
                  <a:schemeClr val="bg1"/>
                </a:solidFill>
                <a:latin typeface="+mj-lt"/>
                <a:cs typeface="Arial" pitchFamily="34" charset="0"/>
                <a:sym typeface="Wingdings"/>
              </a:rPr>
              <a:t> FOR-Q</a:t>
            </a:r>
            <a:r>
              <a:rPr lang="de-DE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) nach der Klasse 10 an einer anderen Schule (Hauptschule, Realschule, Gesamtschule).</a:t>
            </a:r>
          </a:p>
        </p:txBody>
      </p:sp>
      <p:pic>
        <p:nvPicPr>
          <p:cNvPr id="9" name="Bild 8" descr="in Schulabschluss ist besonders wichtig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41" y="4930812"/>
            <a:ext cx="2158059" cy="132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9" descr="ildergebnis für versetzung zeugni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5139965"/>
            <a:ext cx="3354885" cy="1115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AE6BA0F0-D6E0-B3D9-7B19-74E5ADA7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8" y="166174"/>
            <a:ext cx="1899088" cy="13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46770" y="734198"/>
            <a:ext cx="8229600" cy="311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Vielen Dank</a:t>
            </a:r>
            <a:r>
              <a:rPr kumimoji="0" lang="de-DE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für Ihre Aufmerksamkeit!!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CD5A5CF1-CD2C-4507-309F-E20DB22CA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379" y="426446"/>
            <a:ext cx="1889242" cy="13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18785 -0.40857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096065"/>
              </p:ext>
            </p:extLst>
          </p:nvPr>
        </p:nvGraphicFramePr>
        <p:xfrm>
          <a:off x="607391" y="892098"/>
          <a:ext cx="8079409" cy="546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9702443" imgH="5651292" progId="Word.Document.12">
                  <p:embed/>
                </p:oleObj>
              </mc:Choice>
              <mc:Fallback>
                <p:oleObj name="Dokument" r:id="rId3" imgW="9702443" imgH="5651292" progId="Word.Document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91" y="892098"/>
                        <a:ext cx="8079409" cy="54642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4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46770" y="28770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6.   Versetzung in die Qualifikationsphase</a:t>
            </a:r>
          </a:p>
        </p:txBody>
      </p:sp>
      <p:sp>
        <p:nvSpPr>
          <p:cNvPr id="2" name="Rechteck 1"/>
          <p:cNvSpPr/>
          <p:nvPr/>
        </p:nvSpPr>
        <p:spPr>
          <a:xfrm>
            <a:off x="2142836" y="378436"/>
            <a:ext cx="4410364" cy="3904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Versetzung</a:t>
            </a:r>
            <a:endParaRPr lang="de-DE" dirty="0"/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7B3AFA14-C449-116E-568B-500ED21C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1" y="118543"/>
            <a:ext cx="1409555" cy="9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16719 -0.431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fgf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9" y="1037219"/>
            <a:ext cx="8104871" cy="531913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>
                <a:solidFill>
                  <a:schemeClr val="bg1"/>
                </a:solidFill>
              </a:rPr>
              <a:pPr/>
              <a:t>5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360713E3-3AC6-4027-C4FD-7733B3EBA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7261"/>
            <a:ext cx="1418310" cy="9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>
                <a:solidFill>
                  <a:srgbClr val="FFFFFF"/>
                </a:solidFill>
              </a:rPr>
              <a:t>Aufbau der gymnasialen Oberstufe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Bild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2" y="1417638"/>
            <a:ext cx="8561191" cy="468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98ABC6E-6E2E-6C48-8EE3-2D3173B37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6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75852" y="741140"/>
            <a:ext cx="5316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FFFFFF"/>
                </a:solidFill>
              </a:rPr>
              <a:t>Abschlüsse in der gymnasialen Oberstufe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215920"/>
            <a:ext cx="8699500" cy="5283200"/>
          </a:xfrm>
          <a:prstGeom prst="rect">
            <a:avLst/>
          </a:prstGeom>
        </p:spPr>
      </p:pic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394854D-4E3D-9FDA-27E1-6DE31433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90" y="169640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9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163399" y="785658"/>
            <a:ext cx="7158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Auslandsaufenthalt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06" y="1250619"/>
            <a:ext cx="6781800" cy="4978400"/>
          </a:xfrm>
          <a:prstGeom prst="rect">
            <a:avLst/>
          </a:prstGeom>
        </p:spPr>
      </p:pic>
      <p:pic>
        <p:nvPicPr>
          <p:cNvPr id="9" name="Grafik 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03F362B-FDD2-2705-15D0-D96CE981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70" y="214158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08129"/>
            <a:ext cx="8229600" cy="5025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rgbClr val="FFFFFF"/>
                </a:solidFill>
              </a:rPr>
              <a:t>Grund und Leistungskurse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68ED-F16E-114F-A2FB-A0935985E06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8" name="Bild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0" y="1415558"/>
            <a:ext cx="7362268" cy="474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DD577AA7-669C-7EDB-2055-849436E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87" y="236629"/>
            <a:ext cx="163805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1154</Words>
  <Application>Microsoft Macintosh PowerPoint</Application>
  <PresentationFormat>Bildschirmpräsentation (4:3)</PresentationFormat>
  <Paragraphs>365</Paragraphs>
  <Slides>30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Office-Design</vt:lpstr>
      <vt:lpstr>Dokument</vt:lpstr>
      <vt:lpstr>  Herzlich willkommen zur Informationsveranstaltung   zum Übergang in die  gymnasiale Oberstufe </vt:lpstr>
      <vt:lpstr>Information und Beratung</vt:lpstr>
      <vt:lpstr>PowerPoint-Präsentation</vt:lpstr>
      <vt:lpstr>PowerPoint-Präsentation</vt:lpstr>
      <vt:lpstr>PowerPoint-Präsentation</vt:lpstr>
      <vt:lpstr>Aufbau der gymnasialen Oberstufe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Belegungsverpflichtung</vt:lpstr>
      <vt:lpstr>PowerPoint-Präsentation</vt:lpstr>
      <vt:lpstr>Anzahl der Wochenstunden</vt:lpstr>
      <vt:lpstr>PowerPoint-Präsentation</vt:lpstr>
      <vt:lpstr>PowerPoint-Präsentation</vt:lpstr>
      <vt:lpstr>Beispiel (1) – Sprachlicher Schwerpunkt </vt:lpstr>
      <vt:lpstr>Beispiel (2) – Naturwissenschaftlicher Schwerpunkt </vt:lpstr>
      <vt:lpstr>Beispiel (3) – Latein</vt:lpstr>
      <vt:lpstr>Latinum</vt:lpstr>
      <vt:lpstr>Beispiel (4) – bilingual</vt:lpstr>
      <vt:lpstr>Klausuren in der Einführungsphase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Informationen  zum Übergang in die  Gymnasiale Oberstufe</dc:title>
  <dc:creator>Connor McLeod</dc:creator>
  <cp:lastModifiedBy>Lasse Wagner</cp:lastModifiedBy>
  <cp:revision>114</cp:revision>
  <dcterms:created xsi:type="dcterms:W3CDTF">2014-02-13T19:40:47Z</dcterms:created>
  <dcterms:modified xsi:type="dcterms:W3CDTF">2023-08-12T10:09:48Z</dcterms:modified>
</cp:coreProperties>
</file>