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7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EA87E-FDD1-4C0C-8A88-7C41AC7364C9}" type="datetimeFigureOut">
              <a:rPr lang="de-DE" smtClean="0"/>
              <a:pPr/>
              <a:t>16.11.2023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E616F-FBEA-4ADC-B52D-785D4DA0B03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616F-FBEA-4ADC-B52D-785D4DA0B03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0070C0"/>
            </a:gs>
            <a:gs pos="28000">
              <a:srgbClr val="0070C0"/>
            </a:gs>
            <a:gs pos="3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11/16/2023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‹Nr.›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14282" y="928670"/>
            <a:ext cx="8643966" cy="230124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all" spc="0" normalizeH="0" baseline="0" noProof="0" dirty="0">
                <a:ln w="5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Bilingualer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all" spc="0" normalizeH="0" baseline="0" noProof="0" dirty="0">
                <a:ln w="5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Deutsch-Englischer </a:t>
            </a:r>
            <a:r>
              <a:rPr kumimoji="0" lang="de-DE" sz="3200" b="1" i="0" u="none" strike="noStrike" kern="1200" cap="all" spc="0" normalizeH="0" baseline="0" noProof="0" dirty="0" err="1">
                <a:ln w="5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SprachenZweig</a:t>
            </a:r>
            <a:r>
              <a:rPr kumimoji="0" lang="de-DE" sz="3200" b="1" i="0" u="none" strike="noStrike" kern="1200" cap="all" spc="0" normalizeH="0" baseline="0" noProof="0" dirty="0">
                <a:ln w="5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am Hellweg-Gymnasium</a:t>
            </a:r>
          </a:p>
        </p:txBody>
      </p:sp>
      <p:pic>
        <p:nvPicPr>
          <p:cNvPr id="5" name="Bild 5"/>
          <p:cNvPicPr>
            <a:picLocks noChangeAspect="1"/>
          </p:cNvPicPr>
          <p:nvPr/>
        </p:nvPicPr>
        <p:blipFill>
          <a:blip r:embed="rId3" cstate="print">
            <a:alphaModFix amt="89000"/>
          </a:blip>
          <a:stretch>
            <a:fillRect/>
          </a:stretch>
        </p:blipFill>
        <p:spPr>
          <a:xfrm>
            <a:off x="1643042" y="3500438"/>
            <a:ext cx="2808685" cy="1872456"/>
          </a:xfrm>
          <a:prstGeom prst="rect">
            <a:avLst/>
          </a:prstGeom>
        </p:spPr>
      </p:pic>
      <p:pic>
        <p:nvPicPr>
          <p:cNvPr id="6" name="Bild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00438"/>
            <a:ext cx="2786082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6480048" cy="714380"/>
          </a:xfrm>
        </p:spPr>
        <p:txBody>
          <a:bodyPr>
            <a:normAutofit/>
          </a:bodyPr>
          <a:lstStyle/>
          <a:p>
            <a:pPr algn="ctr"/>
            <a:r>
              <a:rPr lang="de-DE" sz="3600" b="0" dirty="0">
                <a:ln w="5000" cmpd="sng">
                  <a:noFill/>
                  <a:prstDash val="solid"/>
                </a:ln>
                <a:solidFill>
                  <a:schemeClr val="tx1"/>
                </a:solidFill>
                <a:latin typeface="+mn-lt"/>
              </a:rPr>
              <a:t>Ziele</a:t>
            </a:r>
          </a:p>
        </p:txBody>
      </p:sp>
      <p:pic>
        <p:nvPicPr>
          <p:cNvPr id="5" name="Bild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928670"/>
            <a:ext cx="7072362" cy="57198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6480048" cy="714380"/>
          </a:xfrm>
        </p:spPr>
        <p:txBody>
          <a:bodyPr>
            <a:normAutofit/>
          </a:bodyPr>
          <a:lstStyle/>
          <a:p>
            <a:pPr algn="ctr"/>
            <a:r>
              <a:rPr lang="de-DE" sz="3600" b="0" dirty="0">
                <a:ln w="5000" cmpd="sng">
                  <a:noFill/>
                  <a:prstDash val="solid"/>
                </a:ln>
                <a:solidFill>
                  <a:schemeClr val="tx1"/>
                </a:solidFill>
                <a:latin typeface="+mn-lt"/>
              </a:rPr>
              <a:t>Bilingualer Zweig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14348" y="1071546"/>
          <a:ext cx="7929618" cy="5000662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rgbClr val="000000">
                      <a:alpha val="25000"/>
                    </a:srgbClr>
                  </a:outerShdw>
                </a:effectLst>
              </a:tblPr>
              <a:tblGrid>
                <a:gridCol w="1535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8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2400" b="1" dirty="0">
                          <a:latin typeface="+mn-lt"/>
                          <a:ea typeface="Times New Roman"/>
                          <a:cs typeface="Times New Roman"/>
                        </a:rPr>
                        <a:t>Klasse</a:t>
                      </a:r>
                      <a:endParaRPr lang="de-DE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2400" b="1" dirty="0">
                          <a:latin typeface="+mn-lt"/>
                          <a:ea typeface="Times New Roman"/>
                          <a:cs typeface="Times New Roman"/>
                        </a:rPr>
                        <a:t>Englisch</a:t>
                      </a:r>
                      <a:endParaRPr lang="de-DE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2400" b="1">
                          <a:latin typeface="+mn-lt"/>
                          <a:ea typeface="Times New Roman"/>
                          <a:cs typeface="Times New Roman"/>
                        </a:rPr>
                        <a:t>bilinguales Sachfach</a:t>
                      </a:r>
                      <a:endParaRPr lang="de-DE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2400" b="1">
                          <a:latin typeface="+mn-lt"/>
                          <a:ea typeface="Times New Roman"/>
                          <a:cs typeface="Times New Roman"/>
                        </a:rPr>
                        <a:t>Wochen-stunden</a:t>
                      </a:r>
                      <a:endParaRPr lang="de-DE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34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5 + 1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----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34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4 + 2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----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34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Erdkunde 2 + 1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5944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 dirty="0">
                          <a:latin typeface="+mn-lt"/>
                          <a:ea typeface="Times New Roman"/>
                          <a:cs typeface="Times New Roman"/>
                        </a:rPr>
                        <a:t>Politik 2 + 1  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 dirty="0">
                          <a:latin typeface="+mn-lt"/>
                          <a:ea typeface="Times New Roman"/>
                          <a:cs typeface="Times New Roman"/>
                        </a:rPr>
                        <a:t>Geschichte 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 dirty="0"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8019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Erdkunde 2 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Politik 2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>
                          <a:latin typeface="+mn-lt"/>
                          <a:ea typeface="Times New Roman"/>
                          <a:cs typeface="Times New Roman"/>
                        </a:rPr>
                        <a:t>Geschichte 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tabLst>
                          <a:tab pos="180340" algn="l"/>
                        </a:tabLst>
                      </a:pPr>
                      <a:r>
                        <a:rPr lang="de-DE" sz="2400" dirty="0"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D6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263B29B-6EA0-B84A-7123-776A12E5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989834"/>
              </p:ext>
            </p:extLst>
          </p:nvPr>
        </p:nvGraphicFramePr>
        <p:xfrm>
          <a:off x="714348" y="1000108"/>
          <a:ext cx="7962108" cy="562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575">
                  <a:extLst>
                    <a:ext uri="{9D8B030D-6E8A-4147-A177-3AD203B41FA5}">
                      <a16:colId xmlns:a16="http://schemas.microsoft.com/office/drawing/2014/main" val="1182461128"/>
                    </a:ext>
                  </a:extLst>
                </a:gridCol>
                <a:gridCol w="1879535">
                  <a:extLst>
                    <a:ext uri="{9D8B030D-6E8A-4147-A177-3AD203B41FA5}">
                      <a16:colId xmlns:a16="http://schemas.microsoft.com/office/drawing/2014/main" val="2443302933"/>
                    </a:ext>
                  </a:extLst>
                </a:gridCol>
                <a:gridCol w="2548183">
                  <a:extLst>
                    <a:ext uri="{9D8B030D-6E8A-4147-A177-3AD203B41FA5}">
                      <a16:colId xmlns:a16="http://schemas.microsoft.com/office/drawing/2014/main" val="4058911668"/>
                    </a:ext>
                  </a:extLst>
                </a:gridCol>
                <a:gridCol w="2870815">
                  <a:extLst>
                    <a:ext uri="{9D8B030D-6E8A-4147-A177-3AD203B41FA5}">
                      <a16:colId xmlns:a16="http://schemas.microsoft.com/office/drawing/2014/main" val="3017906886"/>
                    </a:ext>
                  </a:extLst>
                </a:gridCol>
              </a:tblGrid>
              <a:tr h="716945">
                <a:tc>
                  <a:txBody>
                    <a:bodyPr/>
                    <a:lstStyle/>
                    <a:p>
                      <a:r>
                        <a:rPr lang="de-DE" sz="1400" kern="0" dirty="0" err="1">
                          <a:effectLst/>
                        </a:rPr>
                        <a:t>Kl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0" dirty="0">
                          <a:effectLst/>
                        </a:rPr>
                        <a:t>Englisch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Bilinguales Sachfach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0" dirty="0">
                          <a:effectLst/>
                        </a:rPr>
                        <a:t>Unterricht in englischer Sprache insgesamt</a:t>
                      </a:r>
                      <a:endParaRPr lang="de-DE" sz="1400" kern="100" dirty="0">
                        <a:effectLst/>
                      </a:endParaRPr>
                    </a:p>
                    <a:p>
                      <a:pPr algn="l"/>
                      <a:r>
                        <a:rPr lang="de-DE" sz="1400" kern="0" dirty="0">
                          <a:effectLst/>
                        </a:rPr>
                        <a:t>Anzahl Wochenstunden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2346362094"/>
                  </a:ext>
                </a:extLst>
              </a:tr>
              <a:tr h="369335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5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5+1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 dirty="0">
                          <a:effectLst/>
                        </a:rPr>
                        <a:t>—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6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789849141"/>
                  </a:ext>
                </a:extLst>
              </a:tr>
              <a:tr h="369335">
                <a:tc>
                  <a:txBody>
                    <a:bodyPr/>
                    <a:lstStyle/>
                    <a:p>
                      <a:r>
                        <a:rPr lang="de-DE" sz="1400" kern="0" dirty="0">
                          <a:effectLst/>
                        </a:rPr>
                        <a:t>6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4+1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 dirty="0">
                          <a:effectLst/>
                        </a:rPr>
                        <a:t>—-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5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2983548742"/>
                  </a:ext>
                </a:extLst>
              </a:tr>
              <a:tr h="369335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7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4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 dirty="0">
                          <a:effectLst/>
                        </a:rPr>
                        <a:t>Erdkunde 2+1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7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3487965559"/>
                  </a:ext>
                </a:extLst>
              </a:tr>
              <a:tr h="687977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8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3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 dirty="0">
                          <a:effectLst/>
                        </a:rPr>
                        <a:t>Wirtschaft / Politik 2,</a:t>
                      </a:r>
                      <a:endParaRPr lang="de-DE" sz="1400" kern="100" dirty="0">
                        <a:effectLst/>
                      </a:endParaRPr>
                    </a:p>
                    <a:p>
                      <a:pPr fontAlgn="base">
                        <a:spcBef>
                          <a:spcPts val="1020"/>
                        </a:spcBef>
                        <a:spcAft>
                          <a:spcPts val="1020"/>
                        </a:spcAft>
                      </a:pPr>
                      <a:r>
                        <a:rPr lang="de-DE" sz="1400" kern="0" dirty="0">
                          <a:effectLst/>
                        </a:rPr>
                        <a:t>Geschichte 2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7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601507720"/>
                  </a:ext>
                </a:extLst>
              </a:tr>
              <a:tr h="1151456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9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3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Erdkunde 2</a:t>
                      </a:r>
                      <a:endParaRPr lang="de-DE" sz="1400" kern="100">
                        <a:effectLst/>
                      </a:endParaRPr>
                    </a:p>
                    <a:p>
                      <a:pPr fontAlgn="base">
                        <a:spcBef>
                          <a:spcPts val="1020"/>
                        </a:spcBef>
                        <a:spcAft>
                          <a:spcPts val="1020"/>
                        </a:spcAft>
                      </a:pPr>
                      <a:r>
                        <a:rPr lang="de-DE" sz="1400" kern="0">
                          <a:effectLst/>
                        </a:rPr>
                        <a:t>Witschaft / Politik 2</a:t>
                      </a:r>
                      <a:endParaRPr lang="de-DE" sz="1400" kern="100">
                        <a:effectLst/>
                      </a:endParaRPr>
                    </a:p>
                    <a:p>
                      <a:pPr fontAlgn="base">
                        <a:spcBef>
                          <a:spcPts val="1020"/>
                        </a:spcBef>
                        <a:spcAft>
                          <a:spcPts val="1020"/>
                        </a:spcAft>
                      </a:pPr>
                      <a:r>
                        <a:rPr lang="de-DE" sz="1400" kern="0">
                          <a:effectLst/>
                        </a:rPr>
                        <a:t>Geschichte 2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9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2567693066"/>
                  </a:ext>
                </a:extLst>
              </a:tr>
              <a:tr h="369335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 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 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 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 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2649469674"/>
                  </a:ext>
                </a:extLst>
              </a:tr>
              <a:tr h="1064554"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10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0" dirty="0">
                          <a:effectLst/>
                        </a:rPr>
                        <a:t>3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r>
                        <a:rPr lang="de-DE" sz="1400" kern="0">
                          <a:effectLst/>
                        </a:rPr>
                        <a:t>Politik 2,</a:t>
                      </a:r>
                      <a:endParaRPr lang="de-DE" sz="1400" kern="100">
                        <a:effectLst/>
                      </a:endParaRPr>
                    </a:p>
                    <a:p>
                      <a:r>
                        <a:rPr lang="de-DE" sz="1400" kern="0">
                          <a:effectLst/>
                        </a:rPr>
                        <a:t> </a:t>
                      </a:r>
                      <a:endParaRPr lang="de-DE" sz="1400" kern="100">
                        <a:effectLst/>
                      </a:endParaRPr>
                    </a:p>
                    <a:p>
                      <a:r>
                        <a:rPr lang="de-DE" sz="1400" kern="0">
                          <a:effectLst/>
                        </a:rPr>
                        <a:t>Geschichte 2</a:t>
                      </a:r>
                      <a:endParaRPr lang="de-DE" sz="1400" kern="100">
                        <a:effectLst/>
                      </a:endParaRPr>
                    </a:p>
                    <a:p>
                      <a:r>
                        <a:rPr lang="de-DE" sz="1400" kern="0">
                          <a:effectLst/>
                        </a:rPr>
                        <a:t> </a:t>
                      </a:r>
                      <a:endParaRPr lang="de-DE" sz="1400" kern="100">
                        <a:effectLst/>
                      </a:endParaRPr>
                    </a:p>
                    <a:p>
                      <a:r>
                        <a:rPr lang="de-DE" sz="1400" kern="0">
                          <a:effectLst/>
                        </a:rPr>
                        <a:t>Wirtschaft / Politik 2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kern="0" dirty="0">
                          <a:effectLst/>
                        </a:rPr>
                        <a:t>9</a:t>
                      </a:r>
                      <a:endParaRPr lang="de-D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val="18932419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6480048" cy="714380"/>
          </a:xfrm>
        </p:spPr>
        <p:txBody>
          <a:bodyPr>
            <a:normAutofit/>
          </a:bodyPr>
          <a:lstStyle/>
          <a:p>
            <a:pPr algn="ctr"/>
            <a:r>
              <a:rPr lang="de-DE" sz="3600" b="0" dirty="0">
                <a:ln w="5000" cmpd="sng">
                  <a:noFill/>
                  <a:prstDash val="solid"/>
                </a:ln>
                <a:solidFill>
                  <a:schemeClr val="tx1"/>
                </a:solidFill>
                <a:latin typeface="+mn-lt"/>
              </a:rPr>
              <a:t>Bilinguales Abitur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1472" y="1571612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Belegung eines bilingualen Sachfachs und des Leistungskurses Englisch in der Oberstufe</a:t>
            </a:r>
          </a:p>
          <a:p>
            <a:pPr marL="361950" indent="-361950">
              <a:buFont typeface="Arial" pitchFamily="34" charset="0"/>
              <a:buChar char="•"/>
            </a:pPr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Im </a:t>
            </a:r>
            <a:r>
              <a:rPr lang="de-DE" sz="2400" dirty="0" err="1"/>
              <a:t>Sachfach</a:t>
            </a:r>
            <a:r>
              <a:rPr lang="de-DE" sz="2400" dirty="0"/>
              <a:t>: englischsprachige Zentralabiturprüfung</a:t>
            </a:r>
          </a:p>
          <a:p>
            <a:pPr marL="361950" indent="-361950">
              <a:buFont typeface="Arial" pitchFamily="34" charset="0"/>
              <a:buChar char="•"/>
            </a:pPr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Spezielles Abiturzeugnis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6480048" cy="714380"/>
          </a:xfrm>
        </p:spPr>
        <p:txBody>
          <a:bodyPr>
            <a:normAutofit/>
          </a:bodyPr>
          <a:lstStyle/>
          <a:p>
            <a:pPr algn="ctr"/>
            <a:r>
              <a:rPr lang="de-DE" sz="3600" b="0" dirty="0">
                <a:ln w="5000" cmpd="sng">
                  <a:noFill/>
                  <a:prstDash val="solid"/>
                </a:ln>
                <a:solidFill>
                  <a:schemeClr val="tx1"/>
                </a:solidFill>
                <a:latin typeface="+mn-lt"/>
              </a:rPr>
              <a:t>Adressaten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1472" y="157161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Leistungsstarke Schülerinnen und Schüler aus den Grundschulen</a:t>
            </a:r>
          </a:p>
          <a:p>
            <a:pPr marL="361950" indent="-361950"/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Gute bis sehr gute Leistungen vor allem in den Fächern Englisch und Deutsch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6480048" cy="714380"/>
          </a:xfrm>
        </p:spPr>
        <p:txBody>
          <a:bodyPr>
            <a:normAutofit/>
          </a:bodyPr>
          <a:lstStyle/>
          <a:p>
            <a:pPr algn="ctr"/>
            <a:r>
              <a:rPr lang="de-DE" sz="3600" b="0" dirty="0" err="1">
                <a:ln w="5000" cmpd="sng">
                  <a:noFill/>
                  <a:prstDash val="solid"/>
                </a:ln>
                <a:solidFill>
                  <a:schemeClr val="tx1"/>
                </a:solidFill>
                <a:latin typeface="+mn-lt"/>
              </a:rPr>
              <a:t>ANgebote</a:t>
            </a:r>
            <a:endParaRPr lang="de-DE" sz="3600" b="0" dirty="0">
              <a:ln w="5000" cmpd="sng">
                <a:noFill/>
                <a:prstDash val="solid"/>
              </a:ln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71472" y="1571612"/>
            <a:ext cx="6643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Auslandsaufenthalte in den Klassenstufen 7 (z. B. Herne Bay / </a:t>
            </a:r>
            <a:r>
              <a:rPr lang="de-DE" sz="2400" dirty="0" err="1"/>
              <a:t>Whitstable</a:t>
            </a:r>
            <a:r>
              <a:rPr lang="de-DE" sz="2400" dirty="0"/>
              <a:t>) und Q2 (englischsprachiges Ausland: z.B. London, Irland, Schottland)</a:t>
            </a:r>
          </a:p>
          <a:p>
            <a:pPr marL="361950" indent="-361950">
              <a:buFont typeface="Arial" pitchFamily="34" charset="0"/>
              <a:buChar char="•"/>
            </a:pPr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Bilinguale Feste und Veranstaltungen</a:t>
            </a:r>
          </a:p>
          <a:p>
            <a:pPr marL="361950" indent="-361950">
              <a:buFont typeface="Arial" pitchFamily="34" charset="0"/>
              <a:buChar char="•"/>
            </a:pPr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E-Mail Projekte</a:t>
            </a:r>
          </a:p>
          <a:p>
            <a:pPr marL="361950" indent="-361950">
              <a:buFont typeface="Arial" pitchFamily="34" charset="0"/>
              <a:buChar char="•"/>
            </a:pPr>
            <a:endParaRPr lang="de-DE" sz="2400" dirty="0"/>
          </a:p>
          <a:p>
            <a:pPr marL="361950" indent="-361950">
              <a:buFont typeface="Arial" pitchFamily="34" charset="0"/>
              <a:buChar char="•"/>
            </a:pPr>
            <a:r>
              <a:rPr lang="de-DE" sz="2400" dirty="0"/>
              <a:t>Förderung der Fachsprache und Berufsorientierung durch AG Wirtschaftsenglisch</a:t>
            </a:r>
          </a:p>
        </p:txBody>
      </p:sp>
      <p:pic>
        <p:nvPicPr>
          <p:cNvPr id="6" name="Bild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1643050"/>
            <a:ext cx="1892108" cy="25408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206</Words>
  <Application>Microsoft Office PowerPoint</Application>
  <PresentationFormat>Bildschirmpräsentation (4:3)</PresentationFormat>
  <Paragraphs>95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Wingdings 2</vt:lpstr>
      <vt:lpstr>Technic</vt:lpstr>
      <vt:lpstr>PowerPoint-Präsentation</vt:lpstr>
      <vt:lpstr>Ziele</vt:lpstr>
      <vt:lpstr>Bilingualer Zweig</vt:lpstr>
      <vt:lpstr>Bilinguales Abitur</vt:lpstr>
      <vt:lpstr>Adressaten</vt:lpstr>
      <vt:lpstr>ANgebote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Jan</dc:creator>
  <cp:lastModifiedBy>Mathias Balliet</cp:lastModifiedBy>
  <cp:revision>12</cp:revision>
  <dcterms:created xsi:type="dcterms:W3CDTF">2014-11-13T17:56:22Z</dcterms:created>
  <dcterms:modified xsi:type="dcterms:W3CDTF">2023-11-16T07:26:34Z</dcterms:modified>
</cp:coreProperties>
</file>